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8"/>
  </p:notesMasterIdLst>
  <p:sldIdLst>
    <p:sldId id="462" r:id="rId5"/>
    <p:sldId id="463" r:id="rId6"/>
    <p:sldId id="464" r:id="rId7"/>
    <p:sldId id="466" r:id="rId8"/>
    <p:sldId id="527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5" r:id="rId17"/>
    <p:sldId id="536" r:id="rId18"/>
    <p:sldId id="537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  <p:sldId id="551" r:id="rId33"/>
    <p:sldId id="558" r:id="rId34"/>
    <p:sldId id="552" r:id="rId35"/>
    <p:sldId id="553" r:id="rId36"/>
    <p:sldId id="554" r:id="rId37"/>
    <p:sldId id="555" r:id="rId38"/>
    <p:sldId id="556" r:id="rId39"/>
    <p:sldId id="557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66" r:id="rId48"/>
    <p:sldId id="567" r:id="rId49"/>
    <p:sldId id="568" r:id="rId50"/>
    <p:sldId id="569" r:id="rId51"/>
    <p:sldId id="570" r:id="rId52"/>
    <p:sldId id="571" r:id="rId53"/>
    <p:sldId id="572" r:id="rId54"/>
    <p:sldId id="574" r:id="rId55"/>
    <p:sldId id="612" r:id="rId56"/>
    <p:sldId id="576" r:id="rId57"/>
    <p:sldId id="578" r:id="rId58"/>
    <p:sldId id="577" r:id="rId59"/>
    <p:sldId id="611" r:id="rId60"/>
    <p:sldId id="524" r:id="rId61"/>
    <p:sldId id="525" r:id="rId62"/>
    <p:sldId id="526" r:id="rId63"/>
    <p:sldId id="580" r:id="rId64"/>
    <p:sldId id="581" r:id="rId65"/>
    <p:sldId id="582" r:id="rId66"/>
    <p:sldId id="588" r:id="rId67"/>
    <p:sldId id="486" r:id="rId68"/>
    <p:sldId id="613" r:id="rId69"/>
    <p:sldId id="586" r:id="rId70"/>
    <p:sldId id="608" r:id="rId71"/>
    <p:sldId id="589" r:id="rId72"/>
    <p:sldId id="590" r:id="rId73"/>
    <p:sldId id="591" r:id="rId74"/>
    <p:sldId id="592" r:id="rId75"/>
    <p:sldId id="593" r:id="rId76"/>
    <p:sldId id="594" r:id="rId77"/>
    <p:sldId id="597" r:id="rId78"/>
    <p:sldId id="600" r:id="rId79"/>
    <p:sldId id="614" r:id="rId80"/>
    <p:sldId id="596" r:id="rId81"/>
    <p:sldId id="602" r:id="rId82"/>
    <p:sldId id="605" r:id="rId83"/>
    <p:sldId id="606" r:id="rId84"/>
    <p:sldId id="607" r:id="rId85"/>
    <p:sldId id="615" r:id="rId86"/>
    <p:sldId id="609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99FF66"/>
    <a:srgbClr val="66FFFF"/>
    <a:srgbClr val="FF33CC"/>
    <a:srgbClr val="FF6699"/>
    <a:srgbClr val="55A22E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85229" autoAdjust="0"/>
  </p:normalViewPr>
  <p:slideViewPr>
    <p:cSldViewPr snapToGrid="0">
      <p:cViewPr varScale="1">
        <p:scale>
          <a:sx n="63" d="100"/>
          <a:sy n="63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viewProps" Target="viewProp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D68D7-314D-4846-BECF-E89712AA338A}" type="datetimeFigureOut">
              <a:rPr lang="en-PH" smtClean="0"/>
              <a:t>07/10/2024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DA82C-DFC9-422E-ADA8-C1D5D5D1F864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985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726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4967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72636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25708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5396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794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49893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21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89449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28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12634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29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7868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84037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52788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35407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02440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80245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92331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14666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09895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424749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40824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39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05859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40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902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55152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41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36948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42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07482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43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55774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44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33487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68234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14212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65659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112944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964037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2910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25589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70240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137451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59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09364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474435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18477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753184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541742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41579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11543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66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75391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172812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550820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09710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183695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587736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444028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978949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79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864041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80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556835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81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09986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82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8046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611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93423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27430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DA82C-DFC9-422E-ADA8-C1D5D5D1F864}" type="slidenum">
              <a:rPr lang="en-PH" smtClean="0"/>
              <a:t>14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254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4D6A-5D71-498B-806D-8EB669AA6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8089B-A4DD-40A7-8C5E-1341459C1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95869-146C-49D7-803A-FE6A9E34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4EFE0-6065-4DCB-A40F-2DCD7DCA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31F42-44EC-4862-8027-7D8F2968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2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BED5-B0FA-4468-8CC7-16CBEDAC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E8797-5BBF-433D-93F7-5EDA10D2D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F11AA-BD57-4AA3-9E18-C63827B1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613E1-9972-42DD-BEFD-6DE70319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A55E6-1CAA-418C-B8E3-F985CB0E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FE1D7-29A7-4F79-8551-1BDF18129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7D52B-19DE-4594-A291-5110A7E73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4C339-6290-484C-9F35-E4777FDD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3FAE4-C165-46A4-B745-2D12B989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16849-90F6-4470-A2D2-F57E9D3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1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EB16-6B7C-44E9-B85B-EF00491F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2D26-6152-4579-B2EC-F6DF9AB38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831FA-824B-45CF-ABAA-8308227D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3D1B0-F0AE-45EB-B718-0DE6F3ED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69A3-645C-41E7-9B18-772C681A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3B48-88FB-4EC5-A78D-B1CDCBF3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827BC-DD2E-48AC-BC46-D9D4AB88E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FE848-9873-434E-99A4-45E0A8EB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5AA49-8119-4BCA-AFA8-5CF96B31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2F2AA-E9C7-4944-BDF7-9FEB28DD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9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E516-6FF5-4B50-9A39-D464C9A5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7F46F-6C07-467E-A43F-13F3A9BC8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C7D4E-AD03-417B-B561-97802D304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831D8-3019-41AB-9E0A-38A07F51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1E968-327D-4BF3-B6DF-BC39D637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67D98-2CDE-448D-B480-A86FD316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1B9F5-5FE3-403E-9199-C6AEE087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5A864-B599-418D-8A5E-4415AAB06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C0CCD-C77A-4757-BEE3-0AF7C9A31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A2160-D010-4807-A927-BD9D00B0A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3E48EE-65AB-4D3C-A955-8AEFC7C95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FF884-C4C6-4CCE-A330-C748DEEF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47D67-9528-4A4A-AEFA-5061CF0D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57C80B-A8C0-4543-8C1F-283FC19D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7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4CFF-5B92-4DD0-9EE6-981A7330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296E9-032D-4BD5-9BA1-A5706DC81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80092-D09B-455F-8458-0BD596A9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7505-2896-4398-B6FB-8527BC38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9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8EDE0-4153-464F-8694-09817B38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6A1DEA-4DEB-4209-BB42-57913A09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B9FF-0E31-46D5-ADA7-5BB881F6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9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9411-4625-4A67-BB68-E047F0DC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CA842-C1FF-44EF-AE76-BC150A6F6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8372B-8624-4F9C-BB9E-921F5AEFC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F6A8D-A2E1-4579-A47D-3FC6E52C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829FB-018D-4D1C-B900-DDDFFACA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31533-7858-491A-951C-EB98CA93A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6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C8E3-AD5A-4DA9-9B5D-4D029782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F1C77-06BE-4575-8833-D31C5C43F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C5C72-3768-4844-B496-BA322D195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FE89B-BA17-4394-8351-D2C65A34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FE5AC-8C35-49A1-A999-20829910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0BE5-2BEA-4A5E-A721-4FBC96DC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3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3E962-BCCF-48AE-A99C-D1DDE5693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8B150-5039-4707-BD5D-FB625C733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78934-736F-4A36-85FF-2DDB831B7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5D219-2866-4BF4-91C2-4F0553A0CA2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5EA4A-855F-4EF9-B67C-E4A737F25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17272-599E-4983-B1C2-99AE8DD0F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9A705-A80E-4760-AEEF-3729BC0D7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4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sv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9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39.png"/><Relationship Id="rId15" Type="http://schemas.openxmlformats.org/officeDocument/2006/relationships/image" Target="../media/image174.pn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39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4" Type="http://schemas.openxmlformats.org/officeDocument/2006/relationships/image" Target="../media/image178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193.png"/><Relationship Id="rId10" Type="http://schemas.openxmlformats.org/officeDocument/2006/relationships/image" Target="../media/image209.png"/><Relationship Id="rId4" Type="http://schemas.openxmlformats.org/officeDocument/2006/relationships/image" Target="../media/image204.png"/><Relationship Id="rId9" Type="http://schemas.openxmlformats.org/officeDocument/2006/relationships/image" Target="../media/image2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png"/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139.png"/><Relationship Id="rId15" Type="http://schemas.openxmlformats.org/officeDocument/2006/relationships/image" Target="../media/image224.png"/><Relationship Id="rId10" Type="http://schemas.openxmlformats.org/officeDocument/2006/relationships/image" Target="../media/image219.png"/><Relationship Id="rId4" Type="http://schemas.openxmlformats.org/officeDocument/2006/relationships/image" Target="../media/image214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139.png"/><Relationship Id="rId15" Type="http://schemas.openxmlformats.org/officeDocument/2006/relationships/image" Target="../media/image238.png"/><Relationship Id="rId10" Type="http://schemas.openxmlformats.org/officeDocument/2006/relationships/image" Target="../media/image233.png"/><Relationship Id="rId4" Type="http://schemas.openxmlformats.org/officeDocument/2006/relationships/image" Target="../media/image228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17" Type="http://schemas.openxmlformats.org/officeDocument/2006/relationships/image" Target="../media/image25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5" Type="http://schemas.openxmlformats.org/officeDocument/2006/relationships/image" Target="../media/image25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3" Type="http://schemas.openxmlformats.org/officeDocument/2006/relationships/image" Target="../media/image254.png"/><Relationship Id="rId7" Type="http://schemas.openxmlformats.org/officeDocument/2006/relationships/image" Target="../media/image257.png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png"/><Relationship Id="rId11" Type="http://schemas.openxmlformats.org/officeDocument/2006/relationships/image" Target="../media/image261.png"/><Relationship Id="rId5" Type="http://schemas.openxmlformats.org/officeDocument/2006/relationships/image" Target="../media/image241.png"/><Relationship Id="rId15" Type="http://schemas.openxmlformats.org/officeDocument/2006/relationships/image" Target="../media/image265.png"/><Relationship Id="rId10" Type="http://schemas.openxmlformats.org/officeDocument/2006/relationships/image" Target="../media/image260.png"/><Relationship Id="rId4" Type="http://schemas.openxmlformats.org/officeDocument/2006/relationships/image" Target="../media/image255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9.png"/><Relationship Id="rId4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hyperlink" Target="https://www.geogebra.org/m/K5CEeBEu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notesSlide" Target="../notesSlides/notesSlide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5.png"/><Relationship Id="rId4" Type="http://schemas.openxmlformats.org/officeDocument/2006/relationships/notesSlide" Target="../notesSlides/notesSlide4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10" Type="http://schemas.openxmlformats.org/officeDocument/2006/relationships/image" Target="../media/image293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2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8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hyperlink" Target="https://www.geogebra.org/m/K5CEeBEu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svg"/><Relationship Id="rId11" Type="http://schemas.openxmlformats.org/officeDocument/2006/relationships/image" Target="../media/image269.png"/><Relationship Id="rId5" Type="http://schemas.openxmlformats.org/officeDocument/2006/relationships/image" Target="../media/image95.png"/><Relationship Id="rId10" Type="http://schemas.openxmlformats.org/officeDocument/2006/relationships/image" Target="../media/image286.png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28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0.png"/><Relationship Id="rId3" Type="http://schemas.openxmlformats.org/officeDocument/2006/relationships/image" Target="../media/image95.png"/><Relationship Id="rId7" Type="http://schemas.openxmlformats.org/officeDocument/2006/relationships/image" Target="../media/image2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96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3.png"/><Relationship Id="rId4" Type="http://schemas.openxmlformats.org/officeDocument/2006/relationships/notesSlide" Target="../notesSlides/notesSlide5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5.png"/><Relationship Id="rId4" Type="http://schemas.openxmlformats.org/officeDocument/2006/relationships/notesSlide" Target="../notesSlides/notesSlide5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229708"/>
            <a:ext cx="12192000" cy="3004199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</a:t>
            </a: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73144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longest?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𝑇𝑍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shortest?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𝑀𝑍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55F2560-D5B2-A929-2599-7F30761870B8}"/>
              </a:ext>
            </a:extLst>
          </p:cNvPr>
          <p:cNvGrpSpPr/>
          <p:nvPr/>
        </p:nvGrpSpPr>
        <p:grpSpPr>
          <a:xfrm>
            <a:off x="2758567" y="1575237"/>
            <a:ext cx="4169314" cy="3987559"/>
            <a:chOff x="1219591" y="1267327"/>
            <a:chExt cx="4169314" cy="3987559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7AE29D0D-EDE8-B4CD-6FFD-9E4C4681ED7B}"/>
                </a:ext>
              </a:extLst>
            </p:cNvPr>
            <p:cNvSpPr/>
            <p:nvPr/>
          </p:nvSpPr>
          <p:spPr>
            <a:xfrm>
              <a:off x="1722137" y="1913757"/>
              <a:ext cx="3276177" cy="2880312"/>
            </a:xfrm>
            <a:prstGeom prst="triangle">
              <a:avLst>
                <a:gd name="adj" fmla="val 49112"/>
              </a:avLst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9BC0956-D099-38F6-59EE-50C61CF724CB}"/>
                    </a:ext>
                  </a:extLst>
                </p:cNvPr>
                <p:cNvSpPr txBox="1"/>
                <p:nvPr/>
              </p:nvSpPr>
              <p:spPr>
                <a:xfrm>
                  <a:off x="1219591" y="4670111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9BC0956-D099-38F6-59EE-50C61CF72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591" y="4670111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D300DC-5D16-947C-7839-D515498A2C42}"/>
                    </a:ext>
                  </a:extLst>
                </p:cNvPr>
                <p:cNvSpPr txBox="1"/>
                <p:nvPr/>
              </p:nvSpPr>
              <p:spPr>
                <a:xfrm>
                  <a:off x="3103551" y="1267327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D300DC-5D16-947C-7839-D515498A2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3551" y="1267327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69D0EA-75D6-5799-636D-CB9A9A2DFEA3}"/>
                    </a:ext>
                  </a:extLst>
                </p:cNvPr>
                <p:cNvSpPr txBox="1"/>
                <p:nvPr/>
              </p:nvSpPr>
              <p:spPr>
                <a:xfrm>
                  <a:off x="4875557" y="4670111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969D0EA-75D6-5799-636D-CB9A9A2DF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5557" y="4670111"/>
                  <a:ext cx="5133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9520E6B-6146-CCAC-A299-BB3D75FA1AAC}"/>
                    </a:ext>
                  </a:extLst>
                </p:cNvPr>
                <p:cNvSpPr txBox="1"/>
                <p:nvPr/>
              </p:nvSpPr>
              <p:spPr>
                <a:xfrm>
                  <a:off x="2806693" y="2400436"/>
                  <a:ext cx="10566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9520E6B-6146-CCAC-A299-BB3D75FA1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6693" y="2400436"/>
                  <a:ext cx="1056650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78DCCEE-0188-8C17-F05C-3188BE7B3858}"/>
                    </a:ext>
                  </a:extLst>
                </p:cNvPr>
                <p:cNvSpPr txBox="1"/>
                <p:nvPr/>
              </p:nvSpPr>
              <p:spPr>
                <a:xfrm>
                  <a:off x="1889428" y="4278129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𝟗𝟗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78DCCEE-0188-8C17-F05C-3188BE7B38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9428" y="4278129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146379F-A7A6-2BA3-773B-9BA2A8EEFE2E}"/>
                    </a:ext>
                  </a:extLst>
                </p:cNvPr>
                <p:cNvSpPr txBox="1"/>
                <p:nvPr/>
              </p:nvSpPr>
              <p:spPr>
                <a:xfrm>
                  <a:off x="3976731" y="4261194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𝟔𝟖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146379F-A7A6-2BA3-773B-9BA2A8EEF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6731" y="4261194"/>
                  <a:ext cx="786063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527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longest?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𝐾𝑃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shortest?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EA43BB-E10B-3CD9-F2C0-D983A6C9DE85}"/>
              </a:ext>
            </a:extLst>
          </p:cNvPr>
          <p:cNvGrpSpPr/>
          <p:nvPr/>
        </p:nvGrpSpPr>
        <p:grpSpPr>
          <a:xfrm>
            <a:off x="2758567" y="2252308"/>
            <a:ext cx="4169314" cy="3341129"/>
            <a:chOff x="1328441" y="1655149"/>
            <a:chExt cx="4169314" cy="334112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7A955910-BE6A-C9F6-60D6-404CAA5DA0AF}"/>
                </a:ext>
              </a:extLst>
            </p:cNvPr>
            <p:cNvSpPr/>
            <p:nvPr/>
          </p:nvSpPr>
          <p:spPr>
            <a:xfrm>
              <a:off x="1830987" y="1655149"/>
              <a:ext cx="3276177" cy="2880312"/>
            </a:xfrm>
            <a:prstGeom prst="triangle">
              <a:avLst>
                <a:gd name="adj" fmla="val 49112"/>
              </a:avLst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1EB223-B2EB-2C31-0F84-5A5B7D4BF495}"/>
                    </a:ext>
                  </a:extLst>
                </p:cNvPr>
                <p:cNvSpPr txBox="1"/>
                <p:nvPr/>
              </p:nvSpPr>
              <p:spPr>
                <a:xfrm>
                  <a:off x="1328441" y="4411503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1EB223-B2EB-2C31-0F84-5A5B7D4BF4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8441" y="4411503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400BB3-F9AE-B981-E7AD-9967C661594D}"/>
                    </a:ext>
                  </a:extLst>
                </p:cNvPr>
                <p:cNvSpPr txBox="1"/>
                <p:nvPr/>
              </p:nvSpPr>
              <p:spPr>
                <a:xfrm>
                  <a:off x="4984407" y="4411503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400BB3-F9AE-B981-E7AD-9967C66159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4407" y="4411503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372212-3296-B893-603E-0DE4A58A5F2F}"/>
                    </a:ext>
                  </a:extLst>
                </p:cNvPr>
                <p:cNvSpPr txBox="1"/>
                <p:nvPr/>
              </p:nvSpPr>
              <p:spPr>
                <a:xfrm>
                  <a:off x="2915543" y="2141828"/>
                  <a:ext cx="10566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𝟓𝟒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372212-3296-B893-603E-0DE4A58A5F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543" y="2141828"/>
                  <a:ext cx="1056650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EF045E0-B476-377A-DA88-D6B46BC82C0B}"/>
                    </a:ext>
                  </a:extLst>
                </p:cNvPr>
                <p:cNvSpPr txBox="1"/>
                <p:nvPr/>
              </p:nvSpPr>
              <p:spPr>
                <a:xfrm>
                  <a:off x="1998278" y="4019521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EF045E0-B476-377A-DA88-D6B46BC82C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278" y="4019521"/>
                  <a:ext cx="786063" cy="584775"/>
                </a:xfrm>
                <a:prstGeom prst="rect">
                  <a:avLst/>
                </a:prstGeom>
                <a:blipFill>
                  <a:blip r:embed="rId8"/>
                  <a:stretch>
                    <a:fillRect r="-224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8A09FE2-B630-2F4E-8479-F916ECC9B978}"/>
                    </a:ext>
                  </a:extLst>
                </p:cNvPr>
                <p:cNvSpPr txBox="1"/>
                <p:nvPr/>
              </p:nvSpPr>
              <p:spPr>
                <a:xfrm>
                  <a:off x="4085581" y="4002586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𝟐𝟔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8A09FE2-B630-2F4E-8479-F916ECC9B9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5581" y="4002586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668621-04F5-E710-CF93-CB8E36B30CE1}"/>
                  </a:ext>
                </a:extLst>
              </p:cNvPr>
              <p:cNvSpPr txBox="1"/>
              <p:nvPr/>
            </p:nvSpPr>
            <p:spPr>
              <a:xfrm>
                <a:off x="4642527" y="1602373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668621-04F5-E710-CF93-CB8E36B30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527" y="1602373"/>
                <a:ext cx="5133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66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longest?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𝐿𝐷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shortest?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𝐿𝑅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AC669FB-FBD1-8C1B-6E22-F72542036850}"/>
              </a:ext>
            </a:extLst>
          </p:cNvPr>
          <p:cNvGrpSpPr/>
          <p:nvPr/>
        </p:nvGrpSpPr>
        <p:grpSpPr>
          <a:xfrm>
            <a:off x="2758567" y="1435220"/>
            <a:ext cx="4169314" cy="3987559"/>
            <a:chOff x="1213555" y="1200745"/>
            <a:chExt cx="4169314" cy="3987559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10D32623-6885-FC06-A18C-D58655254862}"/>
                </a:ext>
              </a:extLst>
            </p:cNvPr>
            <p:cNvSpPr/>
            <p:nvPr/>
          </p:nvSpPr>
          <p:spPr>
            <a:xfrm>
              <a:off x="1716101" y="1847175"/>
              <a:ext cx="3276177" cy="2880312"/>
            </a:xfrm>
            <a:prstGeom prst="triangle">
              <a:avLst>
                <a:gd name="adj" fmla="val 49112"/>
              </a:avLst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15892B0-21F4-B673-24B9-2D55A619257C}"/>
                    </a:ext>
                  </a:extLst>
                </p:cNvPr>
                <p:cNvSpPr txBox="1"/>
                <p:nvPr/>
              </p:nvSpPr>
              <p:spPr>
                <a:xfrm>
                  <a:off x="1213555" y="4603529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15892B0-21F4-B673-24B9-2D55A61925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3555" y="4603529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413C81F-48C6-C4CE-F6C4-0AC252931FD1}"/>
                    </a:ext>
                  </a:extLst>
                </p:cNvPr>
                <p:cNvSpPr txBox="1"/>
                <p:nvPr/>
              </p:nvSpPr>
              <p:spPr>
                <a:xfrm>
                  <a:off x="3097515" y="1200745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413C81F-48C6-C4CE-F6C4-0AC252931F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515" y="1200745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791CDB-0854-BAE3-8CD7-120A5FD30CF2}"/>
                    </a:ext>
                  </a:extLst>
                </p:cNvPr>
                <p:cNvSpPr txBox="1"/>
                <p:nvPr/>
              </p:nvSpPr>
              <p:spPr>
                <a:xfrm>
                  <a:off x="4869521" y="4603529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791CDB-0854-BAE3-8CD7-120A5FD30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9521" y="4603529"/>
                  <a:ext cx="5133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53A7AAC-4792-BC86-2355-E2C7C7585FEF}"/>
                    </a:ext>
                  </a:extLst>
                </p:cNvPr>
                <p:cNvSpPr txBox="1"/>
                <p:nvPr/>
              </p:nvSpPr>
              <p:spPr>
                <a:xfrm>
                  <a:off x="2800657" y="2333854"/>
                  <a:ext cx="10566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𝟕𝟐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53A7AAC-4792-BC86-2355-E2C7C7585F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657" y="2333854"/>
                  <a:ext cx="1056650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9FCB7F5-E035-81BE-55FE-996E4FDCB858}"/>
                    </a:ext>
                  </a:extLst>
                </p:cNvPr>
                <p:cNvSpPr txBox="1"/>
                <p:nvPr/>
              </p:nvSpPr>
              <p:spPr>
                <a:xfrm>
                  <a:off x="1883392" y="4211547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9FCB7F5-E035-81BE-55FE-996E4FDCB8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3392" y="4211547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739AA6-E5D3-E12C-5189-87DE97B0D727}"/>
                    </a:ext>
                  </a:extLst>
                </p:cNvPr>
                <p:cNvSpPr txBox="1"/>
                <p:nvPr/>
              </p:nvSpPr>
              <p:spPr>
                <a:xfrm>
                  <a:off x="3970695" y="4194612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6739AA6-E5D3-E12C-5189-87DE97B0D7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0695" y="4194612"/>
                  <a:ext cx="786063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9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longest?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𝑊𝐴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shortest?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𝐴𝑆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E39DE56-AEDE-F6A6-01E7-A387C0F4E753}"/>
              </a:ext>
            </a:extLst>
          </p:cNvPr>
          <p:cNvGrpSpPr/>
          <p:nvPr/>
        </p:nvGrpSpPr>
        <p:grpSpPr>
          <a:xfrm>
            <a:off x="2758567" y="1527890"/>
            <a:ext cx="4169314" cy="3987559"/>
            <a:chOff x="1177404" y="1369269"/>
            <a:chExt cx="4169314" cy="398755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9CD24DE-1BAF-8CDD-82A9-17BD4F276ADD}"/>
                </a:ext>
              </a:extLst>
            </p:cNvPr>
            <p:cNvSpPr/>
            <p:nvPr/>
          </p:nvSpPr>
          <p:spPr>
            <a:xfrm>
              <a:off x="1679950" y="2015699"/>
              <a:ext cx="3276177" cy="2880312"/>
            </a:xfrm>
            <a:prstGeom prst="triangle">
              <a:avLst>
                <a:gd name="adj" fmla="val 49112"/>
              </a:avLst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93E901-EAEC-2BE8-B42C-7619564B5B86}"/>
                    </a:ext>
                  </a:extLst>
                </p:cNvPr>
                <p:cNvSpPr txBox="1"/>
                <p:nvPr/>
              </p:nvSpPr>
              <p:spPr>
                <a:xfrm>
                  <a:off x="1177404" y="4772053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193E901-EAEC-2BE8-B42C-7619564B5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7404" y="4772053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AFCCA7C-6502-05E7-08DF-8E12BAEB81D1}"/>
                    </a:ext>
                  </a:extLst>
                </p:cNvPr>
                <p:cNvSpPr txBox="1"/>
                <p:nvPr/>
              </p:nvSpPr>
              <p:spPr>
                <a:xfrm>
                  <a:off x="3061364" y="1369269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AFCCA7C-6502-05E7-08DF-8E12BAEB81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364" y="1369269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F98B37C-4A66-3589-3E6A-C8A860354E3E}"/>
                    </a:ext>
                  </a:extLst>
                </p:cNvPr>
                <p:cNvSpPr txBox="1"/>
                <p:nvPr/>
              </p:nvSpPr>
              <p:spPr>
                <a:xfrm>
                  <a:off x="2764506" y="2502378"/>
                  <a:ext cx="10566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F98B37C-4A66-3589-3E6A-C8A860354E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506" y="2502378"/>
                  <a:ext cx="1056650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BAAB6D0-9D17-9A06-712A-4A1A1E34E729}"/>
                    </a:ext>
                  </a:extLst>
                </p:cNvPr>
                <p:cNvSpPr txBox="1"/>
                <p:nvPr/>
              </p:nvSpPr>
              <p:spPr>
                <a:xfrm>
                  <a:off x="1690752" y="4380071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BAAB6D0-9D17-9A06-712A-4A1A1E34E7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0752" y="4380071"/>
                  <a:ext cx="786063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301EACD-574E-2F8D-FAFB-D74445D0E425}"/>
                    </a:ext>
                  </a:extLst>
                </p:cNvPr>
                <p:cNvSpPr txBox="1"/>
                <p:nvPr/>
              </p:nvSpPr>
              <p:spPr>
                <a:xfrm>
                  <a:off x="3934544" y="4363136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𝟕𝟔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301EACD-574E-2F8D-FAFB-D74445D0E4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544" y="4363136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F534C36-6904-8FCA-8B65-1EA2A3C0B428}"/>
                    </a:ext>
                  </a:extLst>
                </p:cNvPr>
                <p:cNvSpPr txBox="1"/>
                <p:nvPr/>
              </p:nvSpPr>
              <p:spPr>
                <a:xfrm>
                  <a:off x="4833370" y="4772053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F534C36-6904-8FCA-8B65-1EA2A3C0B4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370" y="4772053"/>
                  <a:ext cx="513348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962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longest?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𝐹𝐷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shortest?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𝐹𝐸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E7451E-8481-322B-FF6F-959D6D2E72F0}"/>
                  </a:ext>
                </a:extLst>
              </p:cNvPr>
              <p:cNvSpPr txBox="1"/>
              <p:nvPr/>
            </p:nvSpPr>
            <p:spPr>
              <a:xfrm>
                <a:off x="2639259" y="490123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E7451E-8481-322B-FF6F-959D6D2E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259" y="4901232"/>
                <a:ext cx="5133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F0A1D0A-96B4-0B5C-4920-234FE024DA6A}"/>
              </a:ext>
            </a:extLst>
          </p:cNvPr>
          <p:cNvGrpSpPr/>
          <p:nvPr/>
        </p:nvGrpSpPr>
        <p:grpSpPr>
          <a:xfrm>
            <a:off x="3152607" y="1520490"/>
            <a:ext cx="3666768" cy="3987559"/>
            <a:chOff x="1627364" y="1255852"/>
            <a:chExt cx="3666768" cy="3987559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C4336497-8E13-A210-7763-1EF95EF2FD1A}"/>
                </a:ext>
              </a:extLst>
            </p:cNvPr>
            <p:cNvSpPr/>
            <p:nvPr/>
          </p:nvSpPr>
          <p:spPr>
            <a:xfrm>
              <a:off x="1627364" y="1902282"/>
              <a:ext cx="3276177" cy="2880312"/>
            </a:xfrm>
            <a:prstGeom prst="triangle">
              <a:avLst>
                <a:gd name="adj" fmla="val 49112"/>
              </a:avLst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ABE67C9-93CB-A491-5857-4A75A2A5B8F1}"/>
                    </a:ext>
                  </a:extLst>
                </p:cNvPr>
                <p:cNvSpPr txBox="1"/>
                <p:nvPr/>
              </p:nvSpPr>
              <p:spPr>
                <a:xfrm>
                  <a:off x="3008778" y="1255852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ABE67C9-93CB-A491-5857-4A75A2A5B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8778" y="1255852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A8FDFB6-67C4-E11D-DBB8-E40ABE616C9A}"/>
                    </a:ext>
                  </a:extLst>
                </p:cNvPr>
                <p:cNvSpPr txBox="1"/>
                <p:nvPr/>
              </p:nvSpPr>
              <p:spPr>
                <a:xfrm>
                  <a:off x="4780784" y="4658636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A8FDFB6-67C4-E11D-DBB8-E40ABE616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0784" y="4658636"/>
                  <a:ext cx="5133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9EAE75E-A79C-ACFD-E142-F8EA7F45D404}"/>
                    </a:ext>
                  </a:extLst>
                </p:cNvPr>
                <p:cNvSpPr txBox="1"/>
                <p:nvPr/>
              </p:nvSpPr>
              <p:spPr>
                <a:xfrm>
                  <a:off x="2711920" y="2388961"/>
                  <a:ext cx="10566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9EAE75E-A79C-ACFD-E142-F8EA7F45D4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1920" y="2388961"/>
                  <a:ext cx="1056650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542C84E-A3FA-C435-1A8E-1387BB05075F}"/>
                    </a:ext>
                  </a:extLst>
                </p:cNvPr>
                <p:cNvSpPr txBox="1"/>
                <p:nvPr/>
              </p:nvSpPr>
              <p:spPr>
                <a:xfrm>
                  <a:off x="1794655" y="4266654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𝟗𝟐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542C84E-A3FA-C435-1A8E-1387BB0507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4655" y="4266654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1EAD2A-652A-CB7F-1597-D8E1B96ACB68}"/>
                    </a:ext>
                  </a:extLst>
                </p:cNvPr>
                <p:cNvSpPr txBox="1"/>
                <p:nvPr/>
              </p:nvSpPr>
              <p:spPr>
                <a:xfrm>
                  <a:off x="3881958" y="4249719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1EAD2A-652A-CB7F-1597-D8E1B96AC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1958" y="4249719"/>
                  <a:ext cx="786063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1902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largest?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smallest?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4A15F9A7-EAAD-FC8F-6D71-049E4A7DC739}"/>
              </a:ext>
            </a:extLst>
          </p:cNvPr>
          <p:cNvSpPr/>
          <p:nvPr/>
        </p:nvSpPr>
        <p:spPr>
          <a:xfrm>
            <a:off x="3269167" y="2400384"/>
            <a:ext cx="3119405" cy="2329483"/>
          </a:xfrm>
          <a:prstGeom prst="triangle">
            <a:avLst>
              <a:gd name="adj" fmla="val 51895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6A0A3B-D64A-CC3B-7C5D-4D61E9451B7F}"/>
                  </a:ext>
                </a:extLst>
              </p:cNvPr>
              <p:cNvSpPr txBox="1"/>
              <p:nvPr/>
            </p:nvSpPr>
            <p:spPr>
              <a:xfrm>
                <a:off x="2850045" y="465030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6A0A3B-D64A-CC3B-7C5D-4D61E9451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045" y="4650307"/>
                <a:ext cx="5133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8161C6-A445-A49F-19E7-AE6DD01BD185}"/>
                  </a:ext>
                </a:extLst>
              </p:cNvPr>
              <p:cNvSpPr txBox="1"/>
              <p:nvPr/>
            </p:nvSpPr>
            <p:spPr>
              <a:xfrm>
                <a:off x="4669864" y="173480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8161C6-A445-A49F-19E7-AE6DD01BD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864" y="1734802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30A25D-F8A4-D8D2-1346-CDD4A0CC1C3B}"/>
                  </a:ext>
                </a:extLst>
              </p:cNvPr>
              <p:cNvSpPr txBox="1"/>
              <p:nvPr/>
            </p:nvSpPr>
            <p:spPr>
              <a:xfrm>
                <a:off x="6384381" y="457591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30A25D-F8A4-D8D2-1346-CDD4A0CC1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381" y="4575916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1BF369-A021-F806-AA1C-7241D15FFB5B}"/>
                  </a:ext>
                </a:extLst>
              </p:cNvPr>
              <p:cNvSpPr txBox="1"/>
              <p:nvPr/>
            </p:nvSpPr>
            <p:spPr>
              <a:xfrm>
                <a:off x="4552637" y="4810674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1BF369-A021-F806-AA1C-7241D15FF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637" y="4810674"/>
                <a:ext cx="78606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7221CB-4047-55DA-AB2B-F30202406931}"/>
                  </a:ext>
                </a:extLst>
              </p:cNvPr>
              <p:cNvSpPr txBox="1"/>
              <p:nvPr/>
            </p:nvSpPr>
            <p:spPr>
              <a:xfrm>
                <a:off x="5593998" y="3064899"/>
                <a:ext cx="9366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7221CB-4047-55DA-AB2B-F30202406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998" y="3064899"/>
                <a:ext cx="93661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92FC9-BE0B-082D-DF02-B9162E091FE7}"/>
                  </a:ext>
                </a:extLst>
              </p:cNvPr>
              <p:cNvSpPr txBox="1"/>
              <p:nvPr/>
            </p:nvSpPr>
            <p:spPr>
              <a:xfrm>
                <a:off x="3192872" y="3152436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1A92FC9-BE0B-082D-DF02-B9162E091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872" y="3152436"/>
                <a:ext cx="7860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91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largest?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smallest?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F7DA6E9-6BDB-E2A1-761A-23E820B1DE7F}"/>
              </a:ext>
            </a:extLst>
          </p:cNvPr>
          <p:cNvSpPr/>
          <p:nvPr/>
        </p:nvSpPr>
        <p:spPr>
          <a:xfrm>
            <a:off x="3311906" y="2632705"/>
            <a:ext cx="3119405" cy="2329483"/>
          </a:xfrm>
          <a:prstGeom prst="triangle">
            <a:avLst>
              <a:gd name="adj" fmla="val 51895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6D067E-22ED-A41B-E8ED-6876F8D14227}"/>
                  </a:ext>
                </a:extLst>
              </p:cNvPr>
              <p:cNvSpPr txBox="1"/>
              <p:nvPr/>
            </p:nvSpPr>
            <p:spPr>
              <a:xfrm>
                <a:off x="2892784" y="4882628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6D067E-22ED-A41B-E8ED-6876F8D14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784" y="4882628"/>
                <a:ext cx="5133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6339BD-7B8B-D075-F004-A34A55BB3D7F}"/>
                  </a:ext>
                </a:extLst>
              </p:cNvPr>
              <p:cNvSpPr txBox="1"/>
              <p:nvPr/>
            </p:nvSpPr>
            <p:spPr>
              <a:xfrm>
                <a:off x="4712603" y="1967123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6339BD-7B8B-D075-F004-A34A55BB3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603" y="1967123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BD1767-8568-6175-DD5F-21922002C1DD}"/>
                  </a:ext>
                </a:extLst>
              </p:cNvPr>
              <p:cNvSpPr txBox="1"/>
              <p:nvPr/>
            </p:nvSpPr>
            <p:spPr>
              <a:xfrm>
                <a:off x="6427120" y="480823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BD1767-8568-6175-DD5F-21922002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120" y="4808237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3B5F3E-38D7-C3AA-CCE9-AEA0044A973A}"/>
                  </a:ext>
                </a:extLst>
              </p:cNvPr>
              <p:cNvSpPr txBox="1"/>
              <p:nvPr/>
            </p:nvSpPr>
            <p:spPr>
              <a:xfrm>
                <a:off x="4595376" y="5042995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𝟑𝟓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3B5F3E-38D7-C3AA-CCE9-AEA0044A9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376" y="5042995"/>
                <a:ext cx="78606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59BA21-7CB6-25B8-0566-2F74D439B85C}"/>
                  </a:ext>
                </a:extLst>
              </p:cNvPr>
              <p:cNvSpPr txBox="1"/>
              <p:nvPr/>
            </p:nvSpPr>
            <p:spPr>
              <a:xfrm>
                <a:off x="5636737" y="3297220"/>
                <a:ext cx="9366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𝟕𝟏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59BA21-7CB6-25B8-0566-2F74D439B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737" y="3297220"/>
                <a:ext cx="93661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B3AB82-D38B-FC1F-EFB4-C27C37968E30}"/>
                  </a:ext>
                </a:extLst>
              </p:cNvPr>
              <p:cNvSpPr txBox="1"/>
              <p:nvPr/>
            </p:nvSpPr>
            <p:spPr>
              <a:xfrm>
                <a:off x="3235611" y="3384757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𝟓𝟓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B3AB82-D38B-FC1F-EFB4-C27C37968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611" y="3384757"/>
                <a:ext cx="7860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2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largest?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smallest?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2C585975-BFC6-E15E-F79E-2A725BEA2C43}"/>
              </a:ext>
            </a:extLst>
          </p:cNvPr>
          <p:cNvSpPr/>
          <p:nvPr/>
        </p:nvSpPr>
        <p:spPr>
          <a:xfrm>
            <a:off x="3418134" y="2342998"/>
            <a:ext cx="3119405" cy="2329483"/>
          </a:xfrm>
          <a:prstGeom prst="triangle">
            <a:avLst>
              <a:gd name="adj" fmla="val 51895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3A541D-7B8A-83AC-15F2-CAC4388D51C3}"/>
                  </a:ext>
                </a:extLst>
              </p:cNvPr>
              <p:cNvSpPr txBox="1"/>
              <p:nvPr/>
            </p:nvSpPr>
            <p:spPr>
              <a:xfrm>
                <a:off x="2999012" y="4592921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3A541D-7B8A-83AC-15F2-CAC4388D5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012" y="4592921"/>
                <a:ext cx="5133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F4C331-B01E-7969-FF18-1B94C36329D1}"/>
                  </a:ext>
                </a:extLst>
              </p:cNvPr>
              <p:cNvSpPr txBox="1"/>
              <p:nvPr/>
            </p:nvSpPr>
            <p:spPr>
              <a:xfrm>
                <a:off x="4818831" y="167741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F4C331-B01E-7969-FF18-1B94C3632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831" y="1677416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F0E41E-E98D-9E6D-8118-5EC28E370444}"/>
                  </a:ext>
                </a:extLst>
              </p:cNvPr>
              <p:cNvSpPr txBox="1"/>
              <p:nvPr/>
            </p:nvSpPr>
            <p:spPr>
              <a:xfrm>
                <a:off x="6533348" y="4518530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F0E41E-E98D-9E6D-8118-5EC28E370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348" y="4518530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FB69DD-8145-2AB3-D96D-FFDB62CF2A00}"/>
                  </a:ext>
                </a:extLst>
              </p:cNvPr>
              <p:cNvSpPr txBox="1"/>
              <p:nvPr/>
            </p:nvSpPr>
            <p:spPr>
              <a:xfrm>
                <a:off x="4476354" y="4810674"/>
                <a:ext cx="10413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𝟒𝟔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FB69DD-8145-2AB3-D96D-FFDB62CF2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354" y="4810674"/>
                <a:ext cx="104136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9127DA-84C3-68C1-A3B9-5ADCB6F87A0A}"/>
                  </a:ext>
                </a:extLst>
              </p:cNvPr>
              <p:cNvSpPr txBox="1"/>
              <p:nvPr/>
            </p:nvSpPr>
            <p:spPr>
              <a:xfrm>
                <a:off x="5742965" y="3007513"/>
                <a:ext cx="9366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𝟖𝟖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9127DA-84C3-68C1-A3B9-5ADCB6F87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965" y="3007513"/>
                <a:ext cx="93661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A58117-F291-4C4B-79C3-1CE8E2FB0B6E}"/>
                  </a:ext>
                </a:extLst>
              </p:cNvPr>
              <p:cNvSpPr txBox="1"/>
              <p:nvPr/>
            </p:nvSpPr>
            <p:spPr>
              <a:xfrm>
                <a:off x="3341839" y="3095050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𝟕𝟏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A58117-F291-4C4B-79C3-1CE8E2FB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39" y="3095050"/>
                <a:ext cx="7860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26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largest?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angle is the smallest?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FADDAEC-4426-A7EE-11B8-CFD0F708CD0E}"/>
              </a:ext>
            </a:extLst>
          </p:cNvPr>
          <p:cNvSpPr/>
          <p:nvPr/>
        </p:nvSpPr>
        <p:spPr>
          <a:xfrm>
            <a:off x="3150090" y="2264258"/>
            <a:ext cx="3119405" cy="2329483"/>
          </a:xfrm>
          <a:prstGeom prst="triangle">
            <a:avLst>
              <a:gd name="adj" fmla="val 51895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D21FA8-9884-A650-E921-864CB4BB07FD}"/>
                  </a:ext>
                </a:extLst>
              </p:cNvPr>
              <p:cNvSpPr txBox="1"/>
              <p:nvPr/>
            </p:nvSpPr>
            <p:spPr>
              <a:xfrm>
                <a:off x="2730968" y="4514181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𝑲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D21FA8-9884-A650-E921-864CB4BB0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68" y="4514181"/>
                <a:ext cx="5133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572C62-1FDE-B5E1-B2B8-22030380C8E8}"/>
                  </a:ext>
                </a:extLst>
              </p:cNvPr>
              <p:cNvSpPr txBox="1"/>
              <p:nvPr/>
            </p:nvSpPr>
            <p:spPr>
              <a:xfrm>
                <a:off x="4550787" y="159867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572C62-1FDE-B5E1-B2B8-22030380C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787" y="1598676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E1977-F77E-4218-CFEE-C89BF8173FBA}"/>
                  </a:ext>
                </a:extLst>
              </p:cNvPr>
              <p:cNvSpPr txBox="1"/>
              <p:nvPr/>
            </p:nvSpPr>
            <p:spPr>
              <a:xfrm>
                <a:off x="6265304" y="4439790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E1977-F77E-4218-CFEE-C89BF817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04" y="4439790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F27EC1-185B-F36B-3847-A866E604DCDB}"/>
                  </a:ext>
                </a:extLst>
              </p:cNvPr>
              <p:cNvSpPr txBox="1"/>
              <p:nvPr/>
            </p:nvSpPr>
            <p:spPr>
              <a:xfrm>
                <a:off x="4208310" y="4731934"/>
                <a:ext cx="10413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F27EC1-185B-F36B-3847-A866E604D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310" y="4731934"/>
                <a:ext cx="104136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322BAF-055F-86D0-3A33-3EE58EF06E1F}"/>
                  </a:ext>
                </a:extLst>
              </p:cNvPr>
              <p:cNvSpPr txBox="1"/>
              <p:nvPr/>
            </p:nvSpPr>
            <p:spPr>
              <a:xfrm>
                <a:off x="5474921" y="2928773"/>
                <a:ext cx="14805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322BAF-055F-86D0-3A33-3EE58EF06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921" y="2928773"/>
                <a:ext cx="148055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AF2D3A-FEC8-0491-A900-A39CDFF1ECBD}"/>
                  </a:ext>
                </a:extLst>
              </p:cNvPr>
              <p:cNvSpPr txBox="1"/>
              <p:nvPr/>
            </p:nvSpPr>
            <p:spPr>
              <a:xfrm>
                <a:off x="3073795" y="3016310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AF2D3A-FEC8-0491-A900-A39CDFF1E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795" y="3016310"/>
                <a:ext cx="7860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>
            <a:extLst>
              <a:ext uri="{FF2B5EF4-FFF2-40B4-BE49-F238E27FC236}">
                <a16:creationId xmlns:a16="http://schemas.microsoft.com/office/drawing/2014/main" id="{8AF415B4-849B-906A-856C-E4A01ABCD4F3}"/>
              </a:ext>
            </a:extLst>
          </p:cNvPr>
          <p:cNvSpPr txBox="1">
            <a:spLocks/>
          </p:cNvSpPr>
          <p:nvPr/>
        </p:nvSpPr>
        <p:spPr>
          <a:xfrm>
            <a:off x="3073795" y="5401273"/>
            <a:ext cx="3651171" cy="956743"/>
          </a:xfrm>
          <a:prstGeom prst="rect">
            <a:avLst/>
          </a:prstGeom>
          <a:noFill/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Perimeter = 69 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149513"/>
            <a:ext cx="3588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Arrange the sides in ascending order(shortest to longest).</a:t>
            </a:r>
          </a:p>
        </p:txBody>
      </p:sp>
      <p:pic>
        <p:nvPicPr>
          <p:cNvPr id="45" name="Graphic 44" descr="Badge 1 with solid fill">
            <a:extLst>
              <a:ext uri="{FF2B5EF4-FFF2-40B4-BE49-F238E27FC236}">
                <a16:creationId xmlns:a16="http://schemas.microsoft.com/office/drawing/2014/main" id="{75D57C7B-F0D6-783A-E806-C6411C2E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7237" y="2005765"/>
            <a:ext cx="914400" cy="9144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2F1B565-FE2C-6781-9497-7D31D83EB120}"/>
              </a:ext>
            </a:extLst>
          </p:cNvPr>
          <p:cNvSpPr/>
          <p:nvPr/>
        </p:nvSpPr>
        <p:spPr>
          <a:xfrm>
            <a:off x="3279783" y="2536763"/>
            <a:ext cx="3276177" cy="2880312"/>
          </a:xfrm>
          <a:prstGeom prst="triangle">
            <a:avLst>
              <a:gd name="adj" fmla="val 49112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4B701E-24E1-063B-1198-CFBA737F28F5}"/>
                  </a:ext>
                </a:extLst>
              </p:cNvPr>
              <p:cNvSpPr txBox="1"/>
              <p:nvPr/>
            </p:nvSpPr>
            <p:spPr>
              <a:xfrm>
                <a:off x="2777237" y="529311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4B701E-24E1-063B-1198-CFBA737F2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237" y="5293117"/>
                <a:ext cx="5133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B2B281-A397-B743-77FC-68198A3D8820}"/>
                  </a:ext>
                </a:extLst>
              </p:cNvPr>
              <p:cNvSpPr txBox="1"/>
              <p:nvPr/>
            </p:nvSpPr>
            <p:spPr>
              <a:xfrm>
                <a:off x="4661197" y="1890333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B2B281-A397-B743-77FC-68198A3D8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97" y="1890333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9C0B70-A24E-F225-5954-81197E7C1273}"/>
                  </a:ext>
                </a:extLst>
              </p:cNvPr>
              <p:cNvSpPr txBox="1"/>
              <p:nvPr/>
            </p:nvSpPr>
            <p:spPr>
              <a:xfrm>
                <a:off x="6433203" y="529311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9C0B70-A24E-F225-5954-81197E7C1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203" y="5293117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85DEB-CBEB-0022-8C1D-2CCBBA114092}"/>
                  </a:ext>
                </a:extLst>
              </p:cNvPr>
              <p:cNvSpPr txBox="1"/>
              <p:nvPr/>
            </p:nvSpPr>
            <p:spPr>
              <a:xfrm>
                <a:off x="4364339" y="3023442"/>
                <a:ext cx="10566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𝟒𝟐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185DEB-CBEB-0022-8C1D-2CCBBA114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39" y="3023442"/>
                <a:ext cx="105665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098CB3-11A5-0A08-2F73-C4ACE6CBDC50}"/>
                  </a:ext>
                </a:extLst>
              </p:cNvPr>
              <p:cNvSpPr txBox="1"/>
              <p:nvPr/>
            </p:nvSpPr>
            <p:spPr>
              <a:xfrm>
                <a:off x="3447074" y="4901135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𝟓𝟐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098CB3-11A5-0A08-2F73-C4ACE6CBD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074" y="4901135"/>
                <a:ext cx="78606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17DE19-0F29-32CD-632E-67661A23DC5D}"/>
                  </a:ext>
                </a:extLst>
              </p:cNvPr>
              <p:cNvSpPr txBox="1"/>
              <p:nvPr/>
            </p:nvSpPr>
            <p:spPr>
              <a:xfrm>
                <a:off x="5534377" y="4884200"/>
                <a:ext cx="7860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17DE19-0F29-32CD-632E-67661A23D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377" y="4884200"/>
                <a:ext cx="78606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317DBCDB-5BA8-5712-4BC2-D51C5FF06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01421" y="2005765"/>
            <a:ext cx="914400" cy="914400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52AE0FC-FF4A-9767-C8E8-FF4A68C939D3}"/>
              </a:ext>
            </a:extLst>
          </p:cNvPr>
          <p:cNvSpPr/>
          <p:nvPr/>
        </p:nvSpPr>
        <p:spPr>
          <a:xfrm>
            <a:off x="7824969" y="2475108"/>
            <a:ext cx="3276177" cy="2880312"/>
          </a:xfrm>
          <a:prstGeom prst="triangle">
            <a:avLst>
              <a:gd name="adj" fmla="val 49112"/>
            </a:avLst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0F2E92-EFE8-5D98-D2ED-D07B50FCAB9B}"/>
                  </a:ext>
                </a:extLst>
              </p:cNvPr>
              <p:cNvSpPr txBox="1"/>
              <p:nvPr/>
            </p:nvSpPr>
            <p:spPr>
              <a:xfrm>
                <a:off x="7322423" y="523146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0F2E92-EFE8-5D98-D2ED-D07B50FCA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423" y="5231462"/>
                <a:ext cx="51334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DA954-A18A-6516-4055-74C27CDA8F95}"/>
                  </a:ext>
                </a:extLst>
              </p:cNvPr>
              <p:cNvSpPr txBox="1"/>
              <p:nvPr/>
            </p:nvSpPr>
            <p:spPr>
              <a:xfrm>
                <a:off x="9206383" y="1828678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25DA954-A18A-6516-4055-74C27CDA8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383" y="1828678"/>
                <a:ext cx="513348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831972-A490-09CD-2A62-3DC2A9083547}"/>
                  </a:ext>
                </a:extLst>
              </p:cNvPr>
              <p:cNvSpPr txBox="1"/>
              <p:nvPr/>
            </p:nvSpPr>
            <p:spPr>
              <a:xfrm>
                <a:off x="10978389" y="523146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9831972-A490-09CD-2A62-3DC2A9083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8389" y="5231462"/>
                <a:ext cx="513348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2814D2-752B-0830-1879-290EC600F13B}"/>
                  </a:ext>
                </a:extLst>
              </p:cNvPr>
              <p:cNvSpPr txBox="1"/>
              <p:nvPr/>
            </p:nvSpPr>
            <p:spPr>
              <a:xfrm>
                <a:off x="7835771" y="4822545"/>
                <a:ext cx="18167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𝟗𝟎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2814D2-752B-0830-1879-290EC600F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5771" y="4822545"/>
                <a:ext cx="1816717" cy="461665"/>
              </a:xfrm>
              <a:prstGeom prst="rect">
                <a:avLst/>
              </a:prstGeom>
              <a:blipFill>
                <a:blip r:embed="rId1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AF2ACC-8690-ED71-1E14-3D2E02B4F6CC}"/>
                  </a:ext>
                </a:extLst>
              </p:cNvPr>
              <p:cNvSpPr txBox="1"/>
              <p:nvPr/>
            </p:nvSpPr>
            <p:spPr>
              <a:xfrm>
                <a:off x="9808977" y="4822545"/>
                <a:ext cx="10566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AF2ACC-8690-ED71-1E14-3D2E02B4F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8977" y="4822545"/>
                <a:ext cx="1056650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92F579-9EBB-4ACA-0B20-C3892FFDAFC8}"/>
                  </a:ext>
                </a:extLst>
              </p:cNvPr>
              <p:cNvSpPr txBox="1"/>
              <p:nvPr/>
            </p:nvSpPr>
            <p:spPr>
              <a:xfrm>
                <a:off x="8521184" y="2636169"/>
                <a:ext cx="21217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)°</m:t>
                      </m:r>
                    </m:oMath>
                  </m:oMathPara>
                </a14:m>
                <a:endParaRPr lang="en-PH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92F579-9EBB-4ACA-0B20-C3892FFD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184" y="2636169"/>
                <a:ext cx="2121703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81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Life 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713960" y="1890583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LPO1: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mindful, self-directed learner and role model, consciously expressing my Faith.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6179BD-EC84-49C9-8A54-BB60AEAF530A}"/>
              </a:ext>
            </a:extLst>
          </p:cNvPr>
          <p:cNvSpPr txBox="1">
            <a:spLocks/>
          </p:cNvSpPr>
          <p:nvPr/>
        </p:nvSpPr>
        <p:spPr>
          <a:xfrm>
            <a:off x="713960" y="4303645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LPO5: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caring, committed advocate for peace and universal well-being, impelled by compassion and charity for all.</a:t>
            </a:r>
          </a:p>
        </p:txBody>
      </p:sp>
    </p:spTree>
    <p:extLst>
      <p:ext uri="{BB962C8B-B14F-4D97-AF65-F5344CB8AC3E}">
        <p14:creationId xmlns:p14="http://schemas.microsoft.com/office/powerpoint/2010/main" val="239039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149513"/>
            <a:ext cx="3588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Read, analyze, and answer the given word problem.</a:t>
            </a:r>
          </a:p>
        </p:txBody>
      </p:sp>
      <p:pic>
        <p:nvPicPr>
          <p:cNvPr id="45" name="Graphic 44" descr="Badge 1 with solid fill">
            <a:extLst>
              <a:ext uri="{FF2B5EF4-FFF2-40B4-BE49-F238E27FC236}">
                <a16:creationId xmlns:a16="http://schemas.microsoft.com/office/drawing/2014/main" id="{75D57C7B-F0D6-783A-E806-C6411C2E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7520" y="1791161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362690-61EA-7853-E717-5A4B54314371}"/>
              </a:ext>
            </a:extLst>
          </p:cNvPr>
          <p:cNvSpPr txBox="1"/>
          <p:nvPr/>
        </p:nvSpPr>
        <p:spPr>
          <a:xfrm>
            <a:off x="3589000" y="1993491"/>
            <a:ext cx="78316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triangle ABC, designed for a skylight, the angles measure ∠A = 45°, ∠B = 60°, and ∠C = 75°. Without measuring the sides, determine which side of triangle ABC is the longest and which is the shortest.</a:t>
            </a:r>
          </a:p>
        </p:txBody>
      </p:sp>
    </p:spTree>
    <p:extLst>
      <p:ext uri="{BB962C8B-B14F-4D97-AF65-F5344CB8AC3E}">
        <p14:creationId xmlns:p14="http://schemas.microsoft.com/office/powerpoint/2010/main" val="3004691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149513"/>
            <a:ext cx="3588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Read, analyze, and answer the given word problem.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362690-61EA-7853-E717-5A4B54314371}"/>
              </a:ext>
            </a:extLst>
          </p:cNvPr>
          <p:cNvSpPr txBox="1"/>
          <p:nvPr/>
        </p:nvSpPr>
        <p:spPr>
          <a:xfrm>
            <a:off x="3848825" y="1950096"/>
            <a:ext cx="78316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 engineer is working on triangle DEF for a support structure. Triangle DEF has sides measuring DE = 8 meters, </a:t>
            </a:r>
          </a:p>
          <a:p>
            <a:pPr algn="l"/>
            <a:r>
              <a:rPr lang="en-US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EF = 10 meters, and DF = 12 meters. Without measuring the angles, determine which angle in triangle DEF is the largest and which is the smallest.</a:t>
            </a:r>
          </a:p>
        </p:txBody>
      </p:sp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9AEC19D4-B486-8CC1-279E-5D1E657A6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2334" y="1666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11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Side-Angle Inequality Theorem and Angle-Side Inequality Theorem to prove Triangle Inequalities while scheduling regular breaks for introspection and improvement of reasoning skills.</a:t>
            </a:r>
          </a:p>
        </p:txBody>
      </p:sp>
    </p:spTree>
    <p:extLst>
      <p:ext uri="{BB962C8B-B14F-4D97-AF65-F5344CB8AC3E}">
        <p14:creationId xmlns:p14="http://schemas.microsoft.com/office/powerpoint/2010/main" val="1501248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229708"/>
            <a:ext cx="12192000" cy="3004199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</a:t>
            </a: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2857769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Life 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713960" y="1890583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LPO1: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mindful, self-directed learner and role model, consciously expressing my Faith.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6179BD-EC84-49C9-8A54-BB60AEAF530A}"/>
              </a:ext>
            </a:extLst>
          </p:cNvPr>
          <p:cNvSpPr txBox="1">
            <a:spLocks/>
          </p:cNvSpPr>
          <p:nvPr/>
        </p:nvSpPr>
        <p:spPr>
          <a:xfrm>
            <a:off x="713960" y="4303645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LPO5: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caring, committed advocate for peace and universal well-being, impelled by compassion and charity for all.</a:t>
            </a:r>
          </a:p>
        </p:txBody>
      </p:sp>
    </p:spTree>
    <p:extLst>
      <p:ext uri="{BB962C8B-B14F-4D97-AF65-F5344CB8AC3E}">
        <p14:creationId xmlns:p14="http://schemas.microsoft.com/office/powerpoint/2010/main" val="59285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-1" y="205226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Essential</a:t>
            </a:r>
            <a:r>
              <a:rPr lang="en-US" sz="5400" dirty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 </a:t>
            </a:r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850594" y="1490870"/>
            <a:ext cx="10764079" cy="169474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EPO9: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Manage their time and energy to allow for regular periods of reflection and introspection, renewal, and direction-setting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7B6FC-6216-6481-0CDE-DE5EF46E1942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Program Outcomes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4F3F3D-8A8A-9D23-AB43-F77ED5E2648D}"/>
              </a:ext>
            </a:extLst>
          </p:cNvPr>
          <p:cNvSpPr txBox="1">
            <a:spLocks/>
          </p:cNvSpPr>
          <p:nvPr/>
        </p:nvSpPr>
        <p:spPr>
          <a:xfrm>
            <a:off x="850593" y="4714644"/>
            <a:ext cx="10764079" cy="166762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PO1:</a:t>
            </a:r>
            <a:r>
              <a:rPr lang="en-US" sz="32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Accurately apply fundamental mathematical concepts, skills, processes, and tools to address appropriate real-life situations and derive workable solutions to them.</a:t>
            </a:r>
          </a:p>
        </p:txBody>
      </p:sp>
    </p:spTree>
    <p:extLst>
      <p:ext uri="{BB962C8B-B14F-4D97-AF65-F5344CB8AC3E}">
        <p14:creationId xmlns:p14="http://schemas.microsoft.com/office/powerpoint/2010/main" val="1265162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Hinge Theorem and Converse of a Hinge Theorem to prove Triangle Inequalities while scheduling regular breaks for introspection and improvement of reasoning skills.</a:t>
            </a:r>
          </a:p>
        </p:txBody>
      </p:sp>
    </p:spTree>
    <p:extLst>
      <p:ext uri="{BB962C8B-B14F-4D97-AF65-F5344CB8AC3E}">
        <p14:creationId xmlns:p14="http://schemas.microsoft.com/office/powerpoint/2010/main" val="348619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716819"/>
            <a:ext cx="12192000" cy="3275045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HINGE THEOREM</a:t>
            </a:r>
          </a:p>
          <a:p>
            <a:pPr algn="ctr"/>
            <a:r>
              <a:rPr lang="en-US" sz="48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and</a:t>
            </a:r>
          </a:p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CONVERSE OF A HINGE THEOREM</a:t>
            </a:r>
          </a:p>
        </p:txBody>
      </p:sp>
    </p:spTree>
    <p:extLst>
      <p:ext uri="{BB962C8B-B14F-4D97-AF65-F5344CB8AC3E}">
        <p14:creationId xmlns:p14="http://schemas.microsoft.com/office/powerpoint/2010/main" val="1373782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Explore this!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2642168" y="4625783"/>
            <a:ext cx="4607717" cy="219489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What happens when you push the door open at different angles?"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411613" y="4630718"/>
            <a:ext cx="4607717" cy="2194894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Predict what would happen if the door were pushed at a wider angle versus a smaller angle.</a:t>
            </a:r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CDDBE-48D6-1FDE-2950-087F90D1BBB9}"/>
              </a:ext>
            </a:extLst>
          </p:cNvPr>
          <p:cNvPicPr/>
          <p:nvPr/>
        </p:nvPicPr>
        <p:blipFill rotWithShape="1">
          <a:blip r:embed="rId3"/>
          <a:srcRect b="14294"/>
          <a:stretch/>
        </p:blipFill>
        <p:spPr bwMode="auto">
          <a:xfrm>
            <a:off x="3965510" y="1495402"/>
            <a:ext cx="6298163" cy="2990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80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HINGE THEOREM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2892784" y="1119455"/>
            <a:ext cx="8881241" cy="2519484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If two sides of a triangle are congruent to two sides of another triangle, but their included angles are not, then the remaining sides are unequal. 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The longer side is opposite the larger angle.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CDDBE-48D6-1FDE-2950-087F90D1BBB9}"/>
              </a:ext>
            </a:extLst>
          </p:cNvPr>
          <p:cNvPicPr/>
          <p:nvPr/>
        </p:nvPicPr>
        <p:blipFill rotWithShape="1">
          <a:blip r:embed="rId3"/>
          <a:srcRect b="14294"/>
          <a:stretch/>
        </p:blipFill>
        <p:spPr bwMode="auto">
          <a:xfrm>
            <a:off x="3749347" y="3683855"/>
            <a:ext cx="6298163" cy="2990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51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-1" y="205226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Essential</a:t>
            </a:r>
            <a:r>
              <a:rPr lang="en-US" sz="5400" dirty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 </a:t>
            </a:r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850594" y="1490870"/>
            <a:ext cx="10764079" cy="169474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EPO9: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Manage their time and energy to allow for regular periods of reflection and introspection, renewal, and direction-setting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7B6FC-6216-6481-0CDE-DE5EF46E1942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Program Outcomes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4F3F3D-8A8A-9D23-AB43-F77ED5E2648D}"/>
              </a:ext>
            </a:extLst>
          </p:cNvPr>
          <p:cNvSpPr txBox="1">
            <a:spLocks/>
          </p:cNvSpPr>
          <p:nvPr/>
        </p:nvSpPr>
        <p:spPr>
          <a:xfrm>
            <a:off x="850593" y="4714644"/>
            <a:ext cx="10764079" cy="166762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PO1:</a:t>
            </a:r>
            <a:r>
              <a:rPr lang="en-US" sz="32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Accurately apply fundamental mathematical concepts, skills, processes, and tools to address appropriate real-life situations and derive workable solutions to them.</a:t>
            </a:r>
          </a:p>
        </p:txBody>
      </p:sp>
    </p:spTree>
    <p:extLst>
      <p:ext uri="{BB962C8B-B14F-4D97-AF65-F5344CB8AC3E}">
        <p14:creationId xmlns:p14="http://schemas.microsoft.com/office/powerpoint/2010/main" val="223871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92784" y="374002"/>
            <a:ext cx="8966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CONVERSE OF A HINGE THEOREM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2892784" y="1119455"/>
            <a:ext cx="8881241" cy="256440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If two sides of a triangle are congruent to the other two sides of another triangle, but the remaining sides are unequal, then the included angles of the congruent sides are unequal. 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The larger angle is opposite the longer side.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CDDBE-48D6-1FDE-2950-087F90D1BBB9}"/>
              </a:ext>
            </a:extLst>
          </p:cNvPr>
          <p:cNvPicPr/>
          <p:nvPr/>
        </p:nvPicPr>
        <p:blipFill rotWithShape="1">
          <a:blip r:embed="rId3"/>
          <a:srcRect b="14294"/>
          <a:stretch/>
        </p:blipFill>
        <p:spPr bwMode="auto">
          <a:xfrm>
            <a:off x="3749347" y="3683855"/>
            <a:ext cx="6298163" cy="2990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14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09265" y="4059745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9EAE-1434-4E58-4580-76A380AA07A0}"/>
              </a:ext>
            </a:extLst>
          </p:cNvPr>
          <p:cNvSpPr txBox="1">
            <a:spLocks/>
          </p:cNvSpPr>
          <p:nvPr/>
        </p:nvSpPr>
        <p:spPr>
          <a:xfrm>
            <a:off x="4362861" y="4128471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side is longer?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849422" y="5191236"/>
                <a:ext cx="2423605" cy="132619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PH" sz="8000" b="1" i="1" smtClean="0">
                              <a:latin typeface="Cambria Math" panose="02040503050406030204" pitchFamily="18" charset="0"/>
                            </a:rPr>
                            <m:t>𝑨𝑻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422" y="5191236"/>
                <a:ext cx="2423605" cy="1326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740838" y="5221478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PH" sz="8000" b="1" i="1" smtClean="0">
                              <a:latin typeface="Cambria Math" panose="02040503050406030204" pitchFamily="18" charset="0"/>
                            </a:rPr>
                            <m:t>𝑬𝑫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838" y="5221478"/>
                <a:ext cx="2423605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95130" y="5210786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30" y="5210786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D67FD6-D9F7-7406-D7A9-F77673E12F66}"/>
                  </a:ext>
                </a:extLst>
              </p:cNvPr>
              <p:cNvSpPr txBox="1"/>
              <p:nvPr/>
            </p:nvSpPr>
            <p:spPr>
              <a:xfrm>
                <a:off x="3230171" y="3351539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D67FD6-D9F7-7406-D7A9-F77673E12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171" y="3351539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EC8CB39-2D07-AF8A-54C9-C15DD3492528}"/>
              </a:ext>
            </a:extLst>
          </p:cNvPr>
          <p:cNvSpPr/>
          <p:nvPr/>
        </p:nvSpPr>
        <p:spPr>
          <a:xfrm>
            <a:off x="3743519" y="1428909"/>
            <a:ext cx="2982897" cy="2183907"/>
          </a:xfrm>
          <a:prstGeom prst="triangl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93803F9-BB01-20F7-92C5-3AE4E3DD7614}"/>
              </a:ext>
            </a:extLst>
          </p:cNvPr>
          <p:cNvSpPr/>
          <p:nvPr/>
        </p:nvSpPr>
        <p:spPr>
          <a:xfrm>
            <a:off x="8207219" y="1428908"/>
            <a:ext cx="2982897" cy="2183907"/>
          </a:xfrm>
          <a:prstGeom prst="triangl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A1A472-102C-2DAD-518B-718C8167E63C}"/>
              </a:ext>
            </a:extLst>
          </p:cNvPr>
          <p:cNvCxnSpPr/>
          <p:nvPr/>
        </p:nvCxnSpPr>
        <p:spPr>
          <a:xfrm>
            <a:off x="4261796" y="2331883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DD6136-0BD2-8E48-C697-8B4163D6EC67}"/>
              </a:ext>
            </a:extLst>
          </p:cNvPr>
          <p:cNvCxnSpPr/>
          <p:nvPr/>
        </p:nvCxnSpPr>
        <p:spPr>
          <a:xfrm>
            <a:off x="8830018" y="2331882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48237C-E0B7-43CC-890B-296C481B4F76}"/>
              </a:ext>
            </a:extLst>
          </p:cNvPr>
          <p:cNvCxnSpPr>
            <a:cxnSpLocks/>
          </p:cNvCxnSpPr>
          <p:nvPr/>
        </p:nvCxnSpPr>
        <p:spPr>
          <a:xfrm flipH="1">
            <a:off x="5793977" y="2331881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618BD5-9419-4B6C-8469-F6D2E3B84387}"/>
              </a:ext>
            </a:extLst>
          </p:cNvPr>
          <p:cNvCxnSpPr>
            <a:cxnSpLocks/>
          </p:cNvCxnSpPr>
          <p:nvPr/>
        </p:nvCxnSpPr>
        <p:spPr>
          <a:xfrm flipH="1">
            <a:off x="5839768" y="2392169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5F0F34-6F41-9049-6C00-E8F2C4A9E9C9}"/>
              </a:ext>
            </a:extLst>
          </p:cNvPr>
          <p:cNvCxnSpPr>
            <a:cxnSpLocks/>
          </p:cNvCxnSpPr>
          <p:nvPr/>
        </p:nvCxnSpPr>
        <p:spPr>
          <a:xfrm flipH="1">
            <a:off x="10284188" y="2331881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BEBB56-476F-5707-0C57-84C09C0E3FCF}"/>
              </a:ext>
            </a:extLst>
          </p:cNvPr>
          <p:cNvCxnSpPr>
            <a:cxnSpLocks/>
          </p:cNvCxnSpPr>
          <p:nvPr/>
        </p:nvCxnSpPr>
        <p:spPr>
          <a:xfrm flipH="1">
            <a:off x="10329979" y="2392169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439AD1-2C6B-D7E0-2B6B-C74670D8C339}"/>
                  </a:ext>
                </a:extLst>
              </p:cNvPr>
              <p:cNvSpPr txBox="1"/>
              <p:nvPr/>
            </p:nvSpPr>
            <p:spPr>
              <a:xfrm>
                <a:off x="6696795" y="3339424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439AD1-2C6B-D7E0-2B6B-C74670D8C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795" y="3339424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198F7E-9CC6-DB52-5598-CB71D726D7ED}"/>
                  </a:ext>
                </a:extLst>
              </p:cNvPr>
              <p:cNvSpPr txBox="1"/>
              <p:nvPr/>
            </p:nvSpPr>
            <p:spPr>
              <a:xfrm>
                <a:off x="7691094" y="3336189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198F7E-9CC6-DB52-5598-CB71D726D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094" y="3336189"/>
                <a:ext cx="51334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19DAF8-7325-BD2B-2CB1-20E132E4F651}"/>
                  </a:ext>
                </a:extLst>
              </p:cNvPr>
              <p:cNvSpPr txBox="1"/>
              <p:nvPr/>
            </p:nvSpPr>
            <p:spPr>
              <a:xfrm>
                <a:off x="11303415" y="3351539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19DAF8-7325-BD2B-2CB1-20E132E4F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3415" y="3351539"/>
                <a:ext cx="5133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DD1FA4-5D7F-7460-F7C7-707BAE1C4BBB}"/>
                  </a:ext>
                </a:extLst>
              </p:cNvPr>
              <p:cNvSpPr txBox="1"/>
              <p:nvPr/>
            </p:nvSpPr>
            <p:spPr>
              <a:xfrm>
                <a:off x="3705877" y="2026051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DD1FA4-5D7F-7460-F7C7-707BAE1C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877" y="2026051"/>
                <a:ext cx="5935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936065-AA19-FA21-58B6-019490EE4FB3}"/>
                  </a:ext>
                </a:extLst>
              </p:cNvPr>
              <p:cNvSpPr txBox="1"/>
              <p:nvPr/>
            </p:nvSpPr>
            <p:spPr>
              <a:xfrm>
                <a:off x="8190666" y="2016712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936065-AA19-FA21-58B6-019490EE4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66" y="2016712"/>
                <a:ext cx="5935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310CFE-B567-A6C4-B66F-76D64290B9CF}"/>
                  </a:ext>
                </a:extLst>
              </p:cNvPr>
              <p:cNvSpPr txBox="1"/>
              <p:nvPr/>
            </p:nvSpPr>
            <p:spPr>
              <a:xfrm>
                <a:off x="6295931" y="2026051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310CFE-B567-A6C4-B66F-76D64290B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931" y="2026051"/>
                <a:ext cx="5935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734D1D-3A2B-E426-E27E-14D730A33D63}"/>
                  </a:ext>
                </a:extLst>
              </p:cNvPr>
              <p:cNvSpPr txBox="1"/>
              <p:nvPr/>
            </p:nvSpPr>
            <p:spPr>
              <a:xfrm>
                <a:off x="10709749" y="2052865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𝟔𝟎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734D1D-3A2B-E426-E27E-14D730A33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9749" y="2052865"/>
                <a:ext cx="5935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88004-A19E-E211-11E8-056EF33C55BF}"/>
                  </a:ext>
                </a:extLst>
              </p:cNvPr>
              <p:cNvSpPr txBox="1"/>
              <p:nvPr/>
            </p:nvSpPr>
            <p:spPr>
              <a:xfrm>
                <a:off x="9359080" y="1777015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𝟑𝟑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88004-A19E-E211-11E8-056EF33C5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080" y="1777015"/>
                <a:ext cx="593561" cy="461665"/>
              </a:xfrm>
              <a:prstGeom prst="rect">
                <a:avLst/>
              </a:prstGeom>
              <a:blipFill>
                <a:blip r:embed="rId14"/>
                <a:stretch>
                  <a:fillRect l="-2041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619447-EA12-7442-8636-E270EA891180}"/>
                  </a:ext>
                </a:extLst>
              </p:cNvPr>
              <p:cNvSpPr txBox="1"/>
              <p:nvPr/>
            </p:nvSpPr>
            <p:spPr>
              <a:xfrm>
                <a:off x="4947644" y="1729388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619447-EA12-7442-8636-E270EA891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644" y="1729388"/>
                <a:ext cx="593561" cy="461665"/>
              </a:xfrm>
              <a:prstGeom prst="rect">
                <a:avLst/>
              </a:prstGeom>
              <a:blipFill>
                <a:blip r:embed="rId15"/>
                <a:stretch>
                  <a:fillRect l="-3093" r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3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 animBg="1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09265" y="4059745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9EAE-1434-4E58-4580-76A380AA07A0}"/>
              </a:ext>
            </a:extLst>
          </p:cNvPr>
          <p:cNvSpPr txBox="1">
            <a:spLocks/>
          </p:cNvSpPr>
          <p:nvPr/>
        </p:nvSpPr>
        <p:spPr>
          <a:xfrm>
            <a:off x="4362861" y="4128471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side is longer?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849422" y="5191236"/>
                <a:ext cx="2423605" cy="132619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𝑳𝑭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422" y="5191236"/>
                <a:ext cx="2423605" cy="1326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740838" y="5221478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𝑭𝑹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838" y="5221478"/>
                <a:ext cx="2423605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95130" y="5210786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130" y="5210786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B89E8B-C53D-9BC3-E07F-390FF3641FF2}"/>
                  </a:ext>
                </a:extLst>
              </p:cNvPr>
              <p:cNvSpPr txBox="1"/>
              <p:nvPr/>
            </p:nvSpPr>
            <p:spPr>
              <a:xfrm>
                <a:off x="4880192" y="2284725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𝟒𝟏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B89E8B-C53D-9BC3-E07F-390FF364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192" y="2284725"/>
                <a:ext cx="59356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A9FECA6E-C4BE-1AC8-CA36-4A27230ABAD3}"/>
              </a:ext>
            </a:extLst>
          </p:cNvPr>
          <p:cNvGrpSpPr/>
          <p:nvPr/>
        </p:nvGrpSpPr>
        <p:grpSpPr>
          <a:xfrm>
            <a:off x="4502621" y="1580038"/>
            <a:ext cx="5504059" cy="2332704"/>
            <a:chOff x="4199234" y="1005300"/>
            <a:chExt cx="4705781" cy="178016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257527-1951-2E82-3FE9-7FEB7D77D46E}"/>
                </a:ext>
              </a:extLst>
            </p:cNvPr>
            <p:cNvCxnSpPr>
              <a:cxnSpLocks/>
            </p:cNvCxnSpPr>
            <p:nvPr/>
          </p:nvCxnSpPr>
          <p:spPr>
            <a:xfrm>
              <a:off x="4199234" y="2604910"/>
              <a:ext cx="4705781" cy="14850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DF2D09-D32C-D82F-881C-312A6E619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9234" y="1020635"/>
              <a:ext cx="2015231" cy="158289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C3B421-7F73-3137-0A44-37AA52B684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179" y="1103935"/>
              <a:ext cx="2015231" cy="158289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C23F437-2908-DDF8-DDD7-C4AE5D87C9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2597" y="1005300"/>
              <a:ext cx="346846" cy="16661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73DF357-430E-128B-D673-CD61DCB243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58169" y="1119271"/>
              <a:ext cx="346846" cy="166619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985879-873C-4A03-4E1E-B5D86A2E2567}"/>
                  </a:ext>
                </a:extLst>
              </p:cNvPr>
              <p:cNvSpPr txBox="1"/>
              <p:nvPr/>
            </p:nvSpPr>
            <p:spPr>
              <a:xfrm>
                <a:off x="6610187" y="117933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985879-873C-4A03-4E1E-B5D86A2E2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187" y="1179332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2D818D-0D8E-F7F7-1093-9C626A749D64}"/>
                  </a:ext>
                </a:extLst>
              </p:cNvPr>
              <p:cNvSpPr txBox="1"/>
              <p:nvPr/>
            </p:nvSpPr>
            <p:spPr>
              <a:xfrm>
                <a:off x="7102989" y="319871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22D818D-0D8E-F7F7-1093-9C626A749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989" y="3198717"/>
                <a:ext cx="51334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3FDA69-6559-0D1E-C3C9-508B7C8B2554}"/>
                  </a:ext>
                </a:extLst>
              </p:cNvPr>
              <p:cNvSpPr txBox="1"/>
              <p:nvPr/>
            </p:nvSpPr>
            <p:spPr>
              <a:xfrm>
                <a:off x="9398932" y="119543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3FDA69-6559-0D1E-C3C9-508B7C8B2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932" y="1195435"/>
                <a:ext cx="5133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F0E6EC-20EE-6E2C-1C15-3C55E8783C0E}"/>
              </a:ext>
            </a:extLst>
          </p:cNvPr>
          <p:cNvCxnSpPr>
            <a:cxnSpLocks/>
          </p:cNvCxnSpPr>
          <p:nvPr/>
        </p:nvCxnSpPr>
        <p:spPr>
          <a:xfrm>
            <a:off x="5392539" y="2671717"/>
            <a:ext cx="249321" cy="2307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E816FBA-4339-E594-891D-CC13ABF08808}"/>
              </a:ext>
            </a:extLst>
          </p:cNvPr>
          <p:cNvCxnSpPr>
            <a:cxnSpLocks/>
          </p:cNvCxnSpPr>
          <p:nvPr/>
        </p:nvCxnSpPr>
        <p:spPr>
          <a:xfrm>
            <a:off x="8188630" y="2671717"/>
            <a:ext cx="249321" cy="2307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9A096D9-7FD9-2455-95E2-EABBF1F6EC03}"/>
                  </a:ext>
                </a:extLst>
              </p:cNvPr>
              <p:cNvSpPr txBox="1"/>
              <p:nvPr/>
            </p:nvSpPr>
            <p:spPr>
              <a:xfrm>
                <a:off x="7647024" y="2328925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𝟒𝟏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9A096D9-7FD9-2455-95E2-EABBF1F6E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024" y="2328925"/>
                <a:ext cx="593561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F0B5197-8A91-3401-586D-5FCFDDD7D57C}"/>
              </a:ext>
            </a:extLst>
          </p:cNvPr>
          <p:cNvCxnSpPr>
            <a:cxnSpLocks/>
          </p:cNvCxnSpPr>
          <p:nvPr/>
        </p:nvCxnSpPr>
        <p:spPr>
          <a:xfrm flipH="1">
            <a:off x="6969104" y="2638620"/>
            <a:ext cx="249321" cy="2307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887A256-BABC-BF44-3934-45F7B896550E}"/>
              </a:ext>
            </a:extLst>
          </p:cNvPr>
          <p:cNvCxnSpPr>
            <a:cxnSpLocks/>
          </p:cNvCxnSpPr>
          <p:nvPr/>
        </p:nvCxnSpPr>
        <p:spPr>
          <a:xfrm flipH="1">
            <a:off x="6932146" y="2576327"/>
            <a:ext cx="249321" cy="2307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9B0A1C5-6DBF-A0D5-5E90-E73A3255C188}"/>
              </a:ext>
            </a:extLst>
          </p:cNvPr>
          <p:cNvCxnSpPr>
            <a:cxnSpLocks/>
          </p:cNvCxnSpPr>
          <p:nvPr/>
        </p:nvCxnSpPr>
        <p:spPr>
          <a:xfrm flipH="1">
            <a:off x="9687391" y="2755011"/>
            <a:ext cx="249321" cy="2307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3705492-7D76-2C0B-882D-E6F3B54A8A61}"/>
              </a:ext>
            </a:extLst>
          </p:cNvPr>
          <p:cNvCxnSpPr>
            <a:cxnSpLocks/>
          </p:cNvCxnSpPr>
          <p:nvPr/>
        </p:nvCxnSpPr>
        <p:spPr>
          <a:xfrm flipH="1">
            <a:off x="9650433" y="2692718"/>
            <a:ext cx="249321" cy="2307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BE49A5B-B96A-B287-3EE9-0DA518C4CE62}"/>
                  </a:ext>
                </a:extLst>
              </p:cNvPr>
              <p:cNvSpPr txBox="1"/>
              <p:nvPr/>
            </p:nvSpPr>
            <p:spPr>
              <a:xfrm>
                <a:off x="6364833" y="1862989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BE49A5B-B96A-B287-3EE9-0DA518C4C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833" y="1862989"/>
                <a:ext cx="593561" cy="461665"/>
              </a:xfrm>
              <a:prstGeom prst="rect">
                <a:avLst/>
              </a:prstGeom>
              <a:blipFill>
                <a:blip r:embed="rId11"/>
                <a:stretch>
                  <a:fillRect l="-2062" r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8B3629E-6296-F225-9E4C-D68C41CC57B1}"/>
                  </a:ext>
                </a:extLst>
              </p:cNvPr>
              <p:cNvSpPr txBox="1"/>
              <p:nvPr/>
            </p:nvSpPr>
            <p:spPr>
              <a:xfrm>
                <a:off x="9088044" y="2023914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𝟐𝟕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8B3629E-6296-F225-9E4C-D68C41CC5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044" y="2023914"/>
                <a:ext cx="593561" cy="461665"/>
              </a:xfrm>
              <a:prstGeom prst="rect">
                <a:avLst/>
              </a:prstGeom>
              <a:blipFill>
                <a:blip r:embed="rId12"/>
                <a:stretch>
                  <a:fillRect l="-3093" r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1B3C7BD-FAA8-F432-056A-D7BE1C30919A}"/>
                  </a:ext>
                </a:extLst>
              </p:cNvPr>
              <p:cNvSpPr txBox="1"/>
              <p:nvPr/>
            </p:nvSpPr>
            <p:spPr>
              <a:xfrm>
                <a:off x="3986128" y="3331428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1B3C7BD-FAA8-F432-056A-D7BE1C309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128" y="3331428"/>
                <a:ext cx="513348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59649B-8E41-EF35-1BCB-CDCCE6A6921C}"/>
                  </a:ext>
                </a:extLst>
              </p:cNvPr>
              <p:cNvSpPr txBox="1"/>
              <p:nvPr/>
            </p:nvSpPr>
            <p:spPr>
              <a:xfrm>
                <a:off x="10006680" y="353510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59649B-8E41-EF35-1BCB-CDCCE6A69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6680" y="3535106"/>
                <a:ext cx="513348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 animBg="1"/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11716" y="4507791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9EAE-1434-4E58-4580-76A380AA07A0}"/>
              </a:ext>
            </a:extLst>
          </p:cNvPr>
          <p:cNvSpPr txBox="1">
            <a:spLocks/>
          </p:cNvSpPr>
          <p:nvPr/>
        </p:nvSpPr>
        <p:spPr>
          <a:xfrm>
            <a:off x="4513274" y="4577062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side is longer?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756116" y="5446415"/>
                <a:ext cx="2423605" cy="132619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PH" sz="8000" b="1" i="1">
                              <a:latin typeface="Cambria Math" panose="02040503050406030204" pitchFamily="18" charset="0"/>
                            </a:rPr>
                            <m:t>𝑷𝑾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116" y="5446415"/>
                <a:ext cx="2423605" cy="1326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𝑾𝑮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156EEA-15AE-6F52-0491-836F266EFFB7}"/>
                  </a:ext>
                </a:extLst>
              </p:cNvPr>
              <p:cNvSpPr txBox="1"/>
              <p:nvPr/>
            </p:nvSpPr>
            <p:spPr>
              <a:xfrm>
                <a:off x="5866509" y="1158899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156EEA-15AE-6F52-0491-836F266EF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509" y="1158899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596E04-489A-1876-1E23-DC38C12CD1E8}"/>
                  </a:ext>
                </a:extLst>
              </p:cNvPr>
              <p:cNvSpPr txBox="1"/>
              <p:nvPr/>
            </p:nvSpPr>
            <p:spPr>
              <a:xfrm>
                <a:off x="7184586" y="3220673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596E04-489A-1876-1E23-DC38C12CD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86" y="3220673"/>
                <a:ext cx="5935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088353A-D657-3B15-4475-5772E0073CE5}"/>
              </a:ext>
            </a:extLst>
          </p:cNvPr>
          <p:cNvCxnSpPr>
            <a:cxnSpLocks/>
          </p:cNvCxnSpPr>
          <p:nvPr/>
        </p:nvCxnSpPr>
        <p:spPr>
          <a:xfrm>
            <a:off x="6425893" y="1436263"/>
            <a:ext cx="0" cy="252885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E9733EA-F3E7-5EA0-CE58-36B8C0ACDF25}"/>
              </a:ext>
            </a:extLst>
          </p:cNvPr>
          <p:cNvCxnSpPr>
            <a:cxnSpLocks/>
          </p:cNvCxnSpPr>
          <p:nvPr/>
        </p:nvCxnSpPr>
        <p:spPr>
          <a:xfrm>
            <a:off x="6425893" y="3965122"/>
            <a:ext cx="2749098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8CE30E-E0BA-8650-D7C0-0DFA585FA43E}"/>
              </a:ext>
            </a:extLst>
          </p:cNvPr>
          <p:cNvCxnSpPr>
            <a:cxnSpLocks/>
          </p:cNvCxnSpPr>
          <p:nvPr/>
        </p:nvCxnSpPr>
        <p:spPr>
          <a:xfrm flipH="1">
            <a:off x="6425893" y="2699497"/>
            <a:ext cx="1374548" cy="1265625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32C828-4E5B-E7BD-423E-AA5FC3624086}"/>
              </a:ext>
            </a:extLst>
          </p:cNvPr>
          <p:cNvCxnSpPr>
            <a:cxnSpLocks/>
          </p:cNvCxnSpPr>
          <p:nvPr/>
        </p:nvCxnSpPr>
        <p:spPr>
          <a:xfrm flipH="1" flipV="1">
            <a:off x="6425892" y="1436263"/>
            <a:ext cx="2749099" cy="2526468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6288B77-451E-F965-6B73-8E352BD860A5}"/>
                  </a:ext>
                </a:extLst>
              </p:cNvPr>
              <p:cNvSpPr txBox="1"/>
              <p:nvPr/>
            </p:nvSpPr>
            <p:spPr>
              <a:xfrm>
                <a:off x="5912545" y="3862661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6288B77-451E-F965-6B73-8E352BD86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545" y="3862661"/>
                <a:ext cx="51334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A8D1DD-480E-619C-75A0-6D96DF52BFF6}"/>
                  </a:ext>
                </a:extLst>
              </p:cNvPr>
              <p:cNvSpPr txBox="1"/>
              <p:nvPr/>
            </p:nvSpPr>
            <p:spPr>
              <a:xfrm>
                <a:off x="7827044" y="224470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𝑾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A8D1DD-480E-619C-75A0-6D96DF52B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044" y="2244705"/>
                <a:ext cx="5133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73A2042-7A20-B3E8-D0F1-22788D82A51A}"/>
                  </a:ext>
                </a:extLst>
              </p:cNvPr>
              <p:cNvSpPr txBox="1"/>
              <p:nvPr/>
            </p:nvSpPr>
            <p:spPr>
              <a:xfrm>
                <a:off x="9105544" y="3861891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73A2042-7A20-B3E8-D0F1-22788D82A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5544" y="3861891"/>
                <a:ext cx="5133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575FA61-AA19-417B-6C21-AB131619A4F5}"/>
              </a:ext>
            </a:extLst>
          </p:cNvPr>
          <p:cNvCxnSpPr>
            <a:cxnSpLocks/>
          </p:cNvCxnSpPr>
          <p:nvPr/>
        </p:nvCxnSpPr>
        <p:spPr>
          <a:xfrm>
            <a:off x="6260166" y="2863733"/>
            <a:ext cx="334404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3C527C-A849-BD33-A802-F8EF4783F91C}"/>
              </a:ext>
            </a:extLst>
          </p:cNvPr>
          <p:cNvCxnSpPr>
            <a:cxnSpLocks/>
          </p:cNvCxnSpPr>
          <p:nvPr/>
        </p:nvCxnSpPr>
        <p:spPr>
          <a:xfrm>
            <a:off x="7710196" y="3835257"/>
            <a:ext cx="0" cy="29238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A12E0F-6DB7-999B-CA6F-9F89FCC3500F}"/>
              </a:ext>
            </a:extLst>
          </p:cNvPr>
          <p:cNvCxnSpPr>
            <a:cxnSpLocks/>
          </p:cNvCxnSpPr>
          <p:nvPr/>
        </p:nvCxnSpPr>
        <p:spPr>
          <a:xfrm>
            <a:off x="7058192" y="3115531"/>
            <a:ext cx="249321" cy="230758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D2CBE10-A600-DFB4-D45A-1242BA372467}"/>
              </a:ext>
            </a:extLst>
          </p:cNvPr>
          <p:cNvCxnSpPr>
            <a:cxnSpLocks/>
          </p:cNvCxnSpPr>
          <p:nvPr/>
        </p:nvCxnSpPr>
        <p:spPr>
          <a:xfrm>
            <a:off x="7012807" y="3171189"/>
            <a:ext cx="249321" cy="230758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180603-C407-5449-AD6D-11C8E176D159}"/>
                  </a:ext>
                </a:extLst>
              </p:cNvPr>
              <p:cNvSpPr txBox="1"/>
              <p:nvPr/>
            </p:nvSpPr>
            <p:spPr>
              <a:xfrm>
                <a:off x="5630379" y="2699497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180603-C407-5449-AD6D-11C8E176D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379" y="2699497"/>
                <a:ext cx="593561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073323-53AB-2B74-164A-0A4957CCCA81}"/>
                  </a:ext>
                </a:extLst>
              </p:cNvPr>
              <p:cNvSpPr txBox="1"/>
              <p:nvPr/>
            </p:nvSpPr>
            <p:spPr>
              <a:xfrm>
                <a:off x="7413415" y="4154278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073323-53AB-2B74-164A-0A4957CCC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415" y="4154278"/>
                <a:ext cx="5935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F57183B-2129-3205-3186-DC9827C92D0E}"/>
                  </a:ext>
                </a:extLst>
              </p:cNvPr>
              <p:cNvSpPr txBox="1"/>
              <p:nvPr/>
            </p:nvSpPr>
            <p:spPr>
              <a:xfrm>
                <a:off x="6648888" y="3591954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𝟓𝟕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F57183B-2129-3205-3186-DC9827C92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888" y="3591954"/>
                <a:ext cx="593561" cy="461665"/>
              </a:xfrm>
              <a:prstGeom prst="rect">
                <a:avLst/>
              </a:prstGeom>
              <a:blipFill>
                <a:blip r:embed="rId13"/>
                <a:stretch>
                  <a:fillRect l="-4124" r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7AF7AA-C70F-EDA7-96DC-BDFCC3E0DB1A}"/>
                  </a:ext>
                </a:extLst>
              </p:cNvPr>
              <p:cNvSpPr txBox="1"/>
              <p:nvPr/>
            </p:nvSpPr>
            <p:spPr>
              <a:xfrm>
                <a:off x="6391773" y="3211463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𝟐𝟑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7AF7AA-C70F-EDA7-96DC-BDFCC3E0D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773" y="3211463"/>
                <a:ext cx="593561" cy="461665"/>
              </a:xfrm>
              <a:prstGeom prst="rect">
                <a:avLst/>
              </a:prstGeom>
              <a:blipFill>
                <a:blip r:embed="rId14"/>
                <a:stretch>
                  <a:fillRect l="-3093" r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 animBg="1"/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11716" y="4507791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9EAE-1434-4E58-4580-76A380AA07A0}"/>
              </a:ext>
            </a:extLst>
          </p:cNvPr>
          <p:cNvSpPr txBox="1">
            <a:spLocks/>
          </p:cNvSpPr>
          <p:nvPr/>
        </p:nvSpPr>
        <p:spPr>
          <a:xfrm>
            <a:off x="4513274" y="4577062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side is longer?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756116" y="5446415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𝑵𝑩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116" y="5446415"/>
                <a:ext cx="2423605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𝑨𝑫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B37DB4-342F-4487-1C6C-987AAEB3512B}"/>
                  </a:ext>
                </a:extLst>
              </p:cNvPr>
              <p:cNvSpPr txBox="1"/>
              <p:nvPr/>
            </p:nvSpPr>
            <p:spPr>
              <a:xfrm>
                <a:off x="3187433" y="363484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B37DB4-342F-4487-1C6C-987AAEB35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433" y="3634845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238A414-4418-99EC-1E12-F9DB8C3CF7F9}"/>
              </a:ext>
            </a:extLst>
          </p:cNvPr>
          <p:cNvSpPr/>
          <p:nvPr/>
        </p:nvSpPr>
        <p:spPr>
          <a:xfrm>
            <a:off x="3700781" y="1712215"/>
            <a:ext cx="2982897" cy="2183907"/>
          </a:xfrm>
          <a:prstGeom prst="triangl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4D08927-7B0D-083F-A9D3-CA030F9C6E83}"/>
              </a:ext>
            </a:extLst>
          </p:cNvPr>
          <p:cNvSpPr/>
          <p:nvPr/>
        </p:nvSpPr>
        <p:spPr>
          <a:xfrm>
            <a:off x="8164481" y="1712214"/>
            <a:ext cx="2982897" cy="2183907"/>
          </a:xfrm>
          <a:prstGeom prst="triangl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51737-7193-608E-8666-66AB0E3FEABC}"/>
              </a:ext>
            </a:extLst>
          </p:cNvPr>
          <p:cNvCxnSpPr/>
          <p:nvPr/>
        </p:nvCxnSpPr>
        <p:spPr>
          <a:xfrm>
            <a:off x="4219058" y="2615189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2BFF2C-4210-A400-4984-7EB58D24EB9E}"/>
              </a:ext>
            </a:extLst>
          </p:cNvPr>
          <p:cNvCxnSpPr/>
          <p:nvPr/>
        </p:nvCxnSpPr>
        <p:spPr>
          <a:xfrm>
            <a:off x="8787280" y="2615188"/>
            <a:ext cx="379770" cy="3116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9BAA3D-19E3-CEEF-A405-924A6448EA9E}"/>
              </a:ext>
            </a:extLst>
          </p:cNvPr>
          <p:cNvCxnSpPr>
            <a:cxnSpLocks/>
          </p:cNvCxnSpPr>
          <p:nvPr/>
        </p:nvCxnSpPr>
        <p:spPr>
          <a:xfrm>
            <a:off x="5018486" y="3658767"/>
            <a:ext cx="0" cy="4924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137D8D-7E8E-7862-3550-3858F68E7948}"/>
                  </a:ext>
                </a:extLst>
              </p:cNvPr>
              <p:cNvSpPr txBox="1"/>
              <p:nvPr/>
            </p:nvSpPr>
            <p:spPr>
              <a:xfrm>
                <a:off x="4898048" y="1154638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9137D8D-7E8E-7862-3550-3858F68E7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048" y="1154638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FFDF94-4549-5E2C-0645-7D0690BCC7F9}"/>
                  </a:ext>
                </a:extLst>
              </p:cNvPr>
              <p:cNvSpPr txBox="1"/>
              <p:nvPr/>
            </p:nvSpPr>
            <p:spPr>
              <a:xfrm>
                <a:off x="6654057" y="3622730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FFDF94-4549-5E2C-0645-7D0690BCC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057" y="3622730"/>
                <a:ext cx="51334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A8BF3C-C8A8-4714-952E-C9EACE5709D5}"/>
                  </a:ext>
                </a:extLst>
              </p:cNvPr>
              <p:cNvSpPr txBox="1"/>
              <p:nvPr/>
            </p:nvSpPr>
            <p:spPr>
              <a:xfrm>
                <a:off x="7648356" y="361949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4A8BF3C-C8A8-4714-952E-C9EACE570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356" y="3619495"/>
                <a:ext cx="5133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4581F0-E1B4-3C3B-DFF6-A5986F97E5B4}"/>
                  </a:ext>
                </a:extLst>
              </p:cNvPr>
              <p:cNvSpPr txBox="1"/>
              <p:nvPr/>
            </p:nvSpPr>
            <p:spPr>
              <a:xfrm>
                <a:off x="9399255" y="111167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4581F0-E1B4-3C3B-DFF6-A5986F97E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55" y="1111677"/>
                <a:ext cx="5133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5969C8-D28D-6801-236B-4D2D33E843C9}"/>
                  </a:ext>
                </a:extLst>
              </p:cNvPr>
              <p:cNvSpPr txBox="1"/>
              <p:nvPr/>
            </p:nvSpPr>
            <p:spPr>
              <a:xfrm>
                <a:off x="11260677" y="363484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5969C8-D28D-6801-236B-4D2D33E84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677" y="3634845"/>
                <a:ext cx="51334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44EC24-1F45-4251-D13B-042A2541526F}"/>
                  </a:ext>
                </a:extLst>
              </p:cNvPr>
              <p:cNvSpPr txBox="1"/>
              <p:nvPr/>
            </p:nvSpPr>
            <p:spPr>
              <a:xfrm>
                <a:off x="3663139" y="2309357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44EC24-1F45-4251-D13B-042A25415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139" y="2309357"/>
                <a:ext cx="593561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F5BE01-E308-392F-FF27-F0FE636CE625}"/>
                  </a:ext>
                </a:extLst>
              </p:cNvPr>
              <p:cNvSpPr txBox="1"/>
              <p:nvPr/>
            </p:nvSpPr>
            <p:spPr>
              <a:xfrm>
                <a:off x="8147928" y="2300018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𝟔𝟕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8F5BE01-E308-392F-FF27-F0FE636CE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928" y="2300018"/>
                <a:ext cx="5935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5AC6C5-C39A-7154-A887-C75DF5D4CCC2}"/>
                  </a:ext>
                </a:extLst>
              </p:cNvPr>
              <p:cNvSpPr txBox="1"/>
              <p:nvPr/>
            </p:nvSpPr>
            <p:spPr>
              <a:xfrm>
                <a:off x="4721705" y="4127262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𝟓𝟗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5AC6C5-C39A-7154-A887-C75DF5D4C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705" y="4127262"/>
                <a:ext cx="5935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776905-ECC8-1EEA-85B2-D57F250C1876}"/>
                  </a:ext>
                </a:extLst>
              </p:cNvPr>
              <p:cNvSpPr txBox="1"/>
              <p:nvPr/>
            </p:nvSpPr>
            <p:spPr>
              <a:xfrm>
                <a:off x="9239024" y="4127261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𝟓𝟗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776905-ECC8-1EEA-85B2-D57F250C1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24" y="4127261"/>
                <a:ext cx="5935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03866A-886B-75C8-0141-20A7FE7B5DD2}"/>
                  </a:ext>
                </a:extLst>
              </p:cNvPr>
              <p:cNvSpPr txBox="1"/>
              <p:nvPr/>
            </p:nvSpPr>
            <p:spPr>
              <a:xfrm>
                <a:off x="8434880" y="3450217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𝟒𝟑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03866A-886B-75C8-0141-20A7FE7B5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880" y="3450217"/>
                <a:ext cx="593561" cy="461665"/>
              </a:xfrm>
              <a:prstGeom prst="rect">
                <a:avLst/>
              </a:prstGeom>
              <a:blipFill>
                <a:blip r:embed="rId16"/>
                <a:stretch>
                  <a:fillRect l="-3093" r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DB2D53-1D95-478B-F2C3-313790F7EEB2}"/>
                  </a:ext>
                </a:extLst>
              </p:cNvPr>
              <p:cNvSpPr txBox="1"/>
              <p:nvPr/>
            </p:nvSpPr>
            <p:spPr>
              <a:xfrm>
                <a:off x="3839344" y="3450217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𝟑𝟗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3DB2D53-1D95-478B-F2C3-313790F7E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344" y="3450217"/>
                <a:ext cx="593561" cy="461665"/>
              </a:xfrm>
              <a:prstGeom prst="rect">
                <a:avLst/>
              </a:prstGeom>
              <a:blipFill>
                <a:blip r:embed="rId17"/>
                <a:stretch>
                  <a:fillRect l="-3093" r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2E7728-1F0E-2E88-8A48-B13284FDC94B}"/>
              </a:ext>
            </a:extLst>
          </p:cNvPr>
          <p:cNvCxnSpPr>
            <a:cxnSpLocks/>
          </p:cNvCxnSpPr>
          <p:nvPr/>
        </p:nvCxnSpPr>
        <p:spPr>
          <a:xfrm>
            <a:off x="5092576" y="3658765"/>
            <a:ext cx="0" cy="4924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9C7300-F741-6FDD-EAB2-E77A768C6B0F}"/>
              </a:ext>
            </a:extLst>
          </p:cNvPr>
          <p:cNvCxnSpPr>
            <a:cxnSpLocks/>
          </p:cNvCxnSpPr>
          <p:nvPr/>
        </p:nvCxnSpPr>
        <p:spPr>
          <a:xfrm>
            <a:off x="9512168" y="3711809"/>
            <a:ext cx="0" cy="4924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8787F9B-0665-35CD-E848-0FF31648C393}"/>
              </a:ext>
            </a:extLst>
          </p:cNvPr>
          <p:cNvCxnSpPr>
            <a:cxnSpLocks/>
          </p:cNvCxnSpPr>
          <p:nvPr/>
        </p:nvCxnSpPr>
        <p:spPr>
          <a:xfrm>
            <a:off x="9586258" y="3711807"/>
            <a:ext cx="0" cy="4924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8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 animBg="1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11716" y="4425024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9EAE-1434-4E58-4580-76A380AA07A0}"/>
              </a:ext>
            </a:extLst>
          </p:cNvPr>
          <p:cNvSpPr txBox="1">
            <a:spLocks/>
          </p:cNvSpPr>
          <p:nvPr/>
        </p:nvSpPr>
        <p:spPr>
          <a:xfrm>
            <a:off x="4513274" y="4494295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side is longer?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756116" y="5446415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𝑼𝑱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116" y="5446415"/>
                <a:ext cx="2423605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8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8000" b="1" i="1" smtClean="0">
                              <a:latin typeface="Cambria Math" panose="02040503050406030204" pitchFamily="18" charset="0"/>
                            </a:rPr>
                            <m:t>𝑵𝑻</m:t>
                          </m:r>
                        </m:e>
                      </m:acc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D9BFA3-840F-1097-9F35-697A770EA16E}"/>
                  </a:ext>
                </a:extLst>
              </p:cNvPr>
              <p:cNvSpPr txBox="1"/>
              <p:nvPr/>
            </p:nvSpPr>
            <p:spPr>
              <a:xfrm>
                <a:off x="4025783" y="346419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D9BFA3-840F-1097-9F35-697A770EA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783" y="3464192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6F7A8C-708A-10A2-B9AE-AF9D4F2DDA26}"/>
                  </a:ext>
                </a:extLst>
              </p:cNvPr>
              <p:cNvSpPr txBox="1"/>
              <p:nvPr/>
            </p:nvSpPr>
            <p:spPr>
              <a:xfrm>
                <a:off x="10196462" y="2456751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𝟏𝟕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E6F7A8C-708A-10A2-B9AE-AF9D4F2DD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462" y="2456751"/>
                <a:ext cx="5935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7E69DD-ADD2-DD8A-C997-457880978BA9}"/>
              </a:ext>
            </a:extLst>
          </p:cNvPr>
          <p:cNvCxnSpPr>
            <a:cxnSpLocks/>
          </p:cNvCxnSpPr>
          <p:nvPr/>
        </p:nvCxnSpPr>
        <p:spPr>
          <a:xfrm>
            <a:off x="4513274" y="3652671"/>
            <a:ext cx="57083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F7109D-4B0F-40E5-2693-8D0C06C6F17D}"/>
              </a:ext>
            </a:extLst>
          </p:cNvPr>
          <p:cNvCxnSpPr>
            <a:cxnSpLocks/>
          </p:cNvCxnSpPr>
          <p:nvPr/>
        </p:nvCxnSpPr>
        <p:spPr>
          <a:xfrm flipV="1">
            <a:off x="4513274" y="1664074"/>
            <a:ext cx="0" cy="19885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0C58A7-B76D-9EAD-CCE7-179A29986277}"/>
              </a:ext>
            </a:extLst>
          </p:cNvPr>
          <p:cNvCxnSpPr>
            <a:cxnSpLocks/>
          </p:cNvCxnSpPr>
          <p:nvPr/>
        </p:nvCxnSpPr>
        <p:spPr>
          <a:xfrm flipV="1">
            <a:off x="10196462" y="1650757"/>
            <a:ext cx="0" cy="19885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7B899BC-F1DE-AD16-0C7A-BF0D4443E4A0}"/>
              </a:ext>
            </a:extLst>
          </p:cNvPr>
          <p:cNvCxnSpPr>
            <a:cxnSpLocks/>
          </p:cNvCxnSpPr>
          <p:nvPr/>
        </p:nvCxnSpPr>
        <p:spPr>
          <a:xfrm flipH="1" flipV="1">
            <a:off x="4513276" y="1664075"/>
            <a:ext cx="2661819" cy="19885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E09BBFA-FA6C-B814-BA60-44B61342B311}"/>
              </a:ext>
            </a:extLst>
          </p:cNvPr>
          <p:cNvCxnSpPr>
            <a:cxnSpLocks/>
          </p:cNvCxnSpPr>
          <p:nvPr/>
        </p:nvCxnSpPr>
        <p:spPr>
          <a:xfrm flipV="1">
            <a:off x="7636733" y="1664076"/>
            <a:ext cx="2559730" cy="1975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BAFC75-A445-6D1C-9E2D-6F6ABA5DDDE9}"/>
                  </a:ext>
                </a:extLst>
              </p:cNvPr>
              <p:cNvSpPr txBox="1"/>
              <p:nvPr/>
            </p:nvSpPr>
            <p:spPr>
              <a:xfrm>
                <a:off x="4018382" y="1476574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BAFC75-A445-6D1C-9E2D-6F6ABA5DD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382" y="1476574"/>
                <a:ext cx="51334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E38F4E5-C8CA-4E7F-0CA7-3CEBC40BBC44}"/>
                  </a:ext>
                </a:extLst>
              </p:cNvPr>
              <p:cNvSpPr txBox="1"/>
              <p:nvPr/>
            </p:nvSpPr>
            <p:spPr>
              <a:xfrm>
                <a:off x="6823414" y="364686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E38F4E5-C8CA-4E7F-0CA7-3CEBC40BB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414" y="3646867"/>
                <a:ext cx="5133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4DDE70-F8AE-454A-E834-8E2F496C8469}"/>
                  </a:ext>
                </a:extLst>
              </p:cNvPr>
              <p:cNvSpPr txBox="1"/>
              <p:nvPr/>
            </p:nvSpPr>
            <p:spPr>
              <a:xfrm>
                <a:off x="7344863" y="3657281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4DDE70-F8AE-454A-E834-8E2F496C8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863" y="3657281"/>
                <a:ext cx="5133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BD9B5D-5732-F3F2-2C24-E6C44A5A4884}"/>
                  </a:ext>
                </a:extLst>
              </p:cNvPr>
              <p:cNvSpPr txBox="1"/>
              <p:nvPr/>
            </p:nvSpPr>
            <p:spPr>
              <a:xfrm>
                <a:off x="9939788" y="1125330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BD9B5D-5732-F3F2-2C24-E6C44A5A4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788" y="1125330"/>
                <a:ext cx="51334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9CB8F25-349E-A3A4-6D16-96A142402F52}"/>
                  </a:ext>
                </a:extLst>
              </p:cNvPr>
              <p:cNvSpPr txBox="1"/>
              <p:nvPr/>
            </p:nvSpPr>
            <p:spPr>
              <a:xfrm>
                <a:off x="10169906" y="349738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9CB8F25-349E-A3A4-6D16-96A142402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906" y="3497386"/>
                <a:ext cx="513348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757281-1385-8BED-C7F7-496CC5935AEB}"/>
                  </a:ext>
                </a:extLst>
              </p:cNvPr>
              <p:cNvSpPr txBox="1"/>
              <p:nvPr/>
            </p:nvSpPr>
            <p:spPr>
              <a:xfrm>
                <a:off x="3911690" y="2525891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𝟏𝟕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E757281-1385-8BED-C7F7-496CC5935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90" y="2525891"/>
                <a:ext cx="59356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DA0368-77B8-C426-3978-CF6002DA7093}"/>
                  </a:ext>
                </a:extLst>
              </p:cNvPr>
              <p:cNvSpPr txBox="1"/>
              <p:nvPr/>
            </p:nvSpPr>
            <p:spPr>
              <a:xfrm>
                <a:off x="5860409" y="2143468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5DA0368-77B8-C426-3978-CF6002DA7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409" y="2143468"/>
                <a:ext cx="593561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80FBBA4-4A0A-29AA-77DD-1D0D16127DBC}"/>
                  </a:ext>
                </a:extLst>
              </p:cNvPr>
              <p:cNvSpPr txBox="1"/>
              <p:nvPr/>
            </p:nvSpPr>
            <p:spPr>
              <a:xfrm>
                <a:off x="8480845" y="2059130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80FBBA4-4A0A-29AA-77DD-1D0D16127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0845" y="2059130"/>
                <a:ext cx="593561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6461389-A181-FC06-5D0D-CC0EB07A68FE}"/>
              </a:ext>
            </a:extLst>
          </p:cNvPr>
          <p:cNvCxnSpPr/>
          <p:nvPr/>
        </p:nvCxnSpPr>
        <p:spPr>
          <a:xfrm>
            <a:off x="10027786" y="2721212"/>
            <a:ext cx="2929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3C8BAE-8005-B7B8-C7AF-F72941326C5C}"/>
              </a:ext>
            </a:extLst>
          </p:cNvPr>
          <p:cNvCxnSpPr/>
          <p:nvPr/>
        </p:nvCxnSpPr>
        <p:spPr>
          <a:xfrm>
            <a:off x="4374890" y="2766295"/>
            <a:ext cx="2929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54AE331-452F-2BD3-84DB-465BBF339D64}"/>
              </a:ext>
            </a:extLst>
          </p:cNvPr>
          <p:cNvCxnSpPr>
            <a:cxnSpLocks/>
          </p:cNvCxnSpPr>
          <p:nvPr/>
        </p:nvCxnSpPr>
        <p:spPr>
          <a:xfrm flipV="1">
            <a:off x="5617326" y="2407395"/>
            <a:ext cx="135384" cy="2354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258BA77-6557-B3C6-2B3B-58FB75ABF8DB}"/>
              </a:ext>
            </a:extLst>
          </p:cNvPr>
          <p:cNvCxnSpPr>
            <a:cxnSpLocks/>
          </p:cNvCxnSpPr>
          <p:nvPr/>
        </p:nvCxnSpPr>
        <p:spPr>
          <a:xfrm flipV="1">
            <a:off x="5685018" y="2441369"/>
            <a:ext cx="135384" cy="2354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A89B7A-F2BD-FF96-1040-CD577996F3F7}"/>
              </a:ext>
            </a:extLst>
          </p:cNvPr>
          <p:cNvGrpSpPr/>
          <p:nvPr/>
        </p:nvGrpSpPr>
        <p:grpSpPr>
          <a:xfrm rot="17363607">
            <a:off x="8941713" y="2427021"/>
            <a:ext cx="203076" cy="269415"/>
            <a:chOff x="7641755" y="1881317"/>
            <a:chExt cx="203076" cy="26941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0ED87E0-F62A-636A-1D05-F1C0153AC1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1755" y="1881317"/>
              <a:ext cx="135384" cy="2354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266082-0A4F-18AB-FCA1-84B737F874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9447" y="1915291"/>
              <a:ext cx="135384" cy="23544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64ADEE-A62D-A99E-B2DE-1E1EDBDB0635}"/>
                  </a:ext>
                </a:extLst>
              </p:cNvPr>
              <p:cNvSpPr txBox="1"/>
              <p:nvPr/>
            </p:nvSpPr>
            <p:spPr>
              <a:xfrm>
                <a:off x="4475864" y="1984353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𝟑𝟗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64ADEE-A62D-A99E-B2DE-1E1EDBDB0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864" y="1984353"/>
                <a:ext cx="593561" cy="461665"/>
              </a:xfrm>
              <a:prstGeom prst="rect">
                <a:avLst/>
              </a:prstGeom>
              <a:blipFill>
                <a:blip r:embed="rId16"/>
                <a:stretch>
                  <a:fillRect l="-2041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AC9150A-157E-A5A5-76B9-7A361BF8FD66}"/>
                  </a:ext>
                </a:extLst>
              </p:cNvPr>
              <p:cNvSpPr txBox="1"/>
              <p:nvPr/>
            </p:nvSpPr>
            <p:spPr>
              <a:xfrm>
                <a:off x="9576345" y="1995086"/>
                <a:ext cx="593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𝟒𝟏</m:t>
                      </m:r>
                      <m:r>
                        <a:rPr lang="en-PH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2400" b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AC9150A-157E-A5A5-76B9-7A361BF8F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6345" y="1995086"/>
                <a:ext cx="593561" cy="461665"/>
              </a:xfrm>
              <a:prstGeom prst="rect">
                <a:avLst/>
              </a:prstGeom>
              <a:blipFill>
                <a:blip r:embed="rId17"/>
                <a:stretch>
                  <a:fillRect l="-3093" r="-1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9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 animBg="1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34398" y="4433610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756116" y="5446415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PH" sz="8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6116" y="5446415"/>
                <a:ext cx="2423605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423605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E20F51-0113-DC00-933A-D62441AF2976}"/>
                  </a:ext>
                </a:extLst>
              </p:cNvPr>
              <p:cNvSpPr txBox="1"/>
              <p:nvPr/>
            </p:nvSpPr>
            <p:spPr>
              <a:xfrm>
                <a:off x="6629316" y="338131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E20F51-0113-DC00-933A-D62441AF2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316" y="3381317"/>
                <a:ext cx="51334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35C1BAB-0C23-40ED-87D5-CCC4C763B5FC}"/>
              </a:ext>
            </a:extLst>
          </p:cNvPr>
          <p:cNvSpPr/>
          <p:nvPr/>
        </p:nvSpPr>
        <p:spPr>
          <a:xfrm>
            <a:off x="3501106" y="1794488"/>
            <a:ext cx="3128210" cy="1857653"/>
          </a:xfrm>
          <a:prstGeom prst="triangle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E9306E53-B682-72AC-4610-FB23B1A3EE4D}"/>
              </a:ext>
            </a:extLst>
          </p:cNvPr>
          <p:cNvSpPr/>
          <p:nvPr/>
        </p:nvSpPr>
        <p:spPr>
          <a:xfrm>
            <a:off x="8121233" y="1723111"/>
            <a:ext cx="3128210" cy="1857653"/>
          </a:xfrm>
          <a:prstGeom prst="triangle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600BE5-3ECB-F937-C54C-A9E74F4C29A5}"/>
                  </a:ext>
                </a:extLst>
              </p:cNvPr>
              <p:cNvSpPr txBox="1"/>
              <p:nvPr/>
            </p:nvSpPr>
            <p:spPr>
              <a:xfrm>
                <a:off x="4819316" y="113833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600BE5-3ECB-F937-C54C-A9E74F4C2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316" y="1138336"/>
                <a:ext cx="51334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677AD0-99E5-014C-54CB-0845E56B79A1}"/>
                  </a:ext>
                </a:extLst>
              </p:cNvPr>
              <p:cNvSpPr txBox="1"/>
              <p:nvPr/>
            </p:nvSpPr>
            <p:spPr>
              <a:xfrm>
                <a:off x="2863470" y="3464374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677AD0-99E5-014C-54CB-0845E56B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470" y="3464374"/>
                <a:ext cx="51334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EA2E4D-47D8-FCFA-0BDA-2DF304B8CE03}"/>
                  </a:ext>
                </a:extLst>
              </p:cNvPr>
              <p:cNvSpPr txBox="1"/>
              <p:nvPr/>
            </p:nvSpPr>
            <p:spPr>
              <a:xfrm>
                <a:off x="9428664" y="113833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EA2E4D-47D8-FCFA-0BDA-2DF304B8C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64" y="1138335"/>
                <a:ext cx="513348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22890-471E-FAE8-99BD-6ADFD49AAEFC}"/>
                  </a:ext>
                </a:extLst>
              </p:cNvPr>
              <p:cNvSpPr txBox="1"/>
              <p:nvPr/>
            </p:nvSpPr>
            <p:spPr>
              <a:xfrm>
                <a:off x="7587871" y="3329963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22890-471E-FAE8-99BD-6ADFD49AA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871" y="3329963"/>
                <a:ext cx="5133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974087-42E9-D32A-F6AC-D07389787C35}"/>
                  </a:ext>
                </a:extLst>
              </p:cNvPr>
              <p:cNvSpPr txBox="1"/>
              <p:nvPr/>
            </p:nvSpPr>
            <p:spPr>
              <a:xfrm>
                <a:off x="11249443" y="3276946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𝑳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974087-42E9-D32A-F6AC-D07389787C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443" y="3276946"/>
                <a:ext cx="51334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F63406-A75B-5B35-4172-48482DB24783}"/>
                  </a:ext>
                </a:extLst>
              </p:cNvPr>
              <p:cNvSpPr txBox="1"/>
              <p:nvPr/>
            </p:nvSpPr>
            <p:spPr>
              <a:xfrm>
                <a:off x="3626641" y="2155363"/>
                <a:ext cx="6779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F63406-A75B-5B35-4172-48482DB2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641" y="2155363"/>
                <a:ext cx="677964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169EDC-8A87-FD7F-92FB-68FF5303403F}"/>
                  </a:ext>
                </a:extLst>
              </p:cNvPr>
              <p:cNvSpPr txBox="1"/>
              <p:nvPr/>
            </p:nvSpPr>
            <p:spPr>
              <a:xfrm>
                <a:off x="6006529" y="2067162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𝟓𝟔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169EDC-8A87-FD7F-92FB-68FF53034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529" y="2067162"/>
                <a:ext cx="513348" cy="584775"/>
              </a:xfrm>
              <a:prstGeom prst="rect">
                <a:avLst/>
              </a:prstGeom>
              <a:blipFill>
                <a:blip r:embed="rId13"/>
                <a:stretch>
                  <a:fillRect r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78F1E6-3151-41BB-0370-BE92E9C6DB81}"/>
                  </a:ext>
                </a:extLst>
              </p:cNvPr>
              <p:cNvSpPr txBox="1"/>
              <p:nvPr/>
            </p:nvSpPr>
            <p:spPr>
              <a:xfrm>
                <a:off x="10586563" y="2067162"/>
                <a:ext cx="6177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𝟓𝟔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78F1E6-3151-41BB-0370-BE92E9C6D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563" y="2067162"/>
                <a:ext cx="617708" cy="584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B4E5E9-E028-97A2-98EA-011E5832FE5A}"/>
                  </a:ext>
                </a:extLst>
              </p:cNvPr>
              <p:cNvSpPr txBox="1"/>
              <p:nvPr/>
            </p:nvSpPr>
            <p:spPr>
              <a:xfrm>
                <a:off x="9520866" y="3622350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𝟒𝟎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B4E5E9-E028-97A2-98EA-011E5832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0866" y="3622350"/>
                <a:ext cx="513348" cy="584775"/>
              </a:xfrm>
              <a:prstGeom prst="rect">
                <a:avLst/>
              </a:prstGeom>
              <a:blipFill>
                <a:blip r:embed="rId15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04C372-9B75-9F26-43BF-7D954CE3EE04}"/>
                  </a:ext>
                </a:extLst>
              </p:cNvPr>
              <p:cNvSpPr txBox="1"/>
              <p:nvPr/>
            </p:nvSpPr>
            <p:spPr>
              <a:xfrm>
                <a:off x="8152045" y="2035515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𝟐𝟏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04C372-9B75-9F26-43BF-7D954CE3E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045" y="2035515"/>
                <a:ext cx="513348" cy="584775"/>
              </a:xfrm>
              <a:prstGeom prst="rect">
                <a:avLst/>
              </a:prstGeom>
              <a:blipFill>
                <a:blip r:embed="rId16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FAEA7-7AEE-0BD4-FCC8-EE65EC7D4628}"/>
              </a:ext>
            </a:extLst>
          </p:cNvPr>
          <p:cNvCxnSpPr>
            <a:cxnSpLocks/>
          </p:cNvCxnSpPr>
          <p:nvPr/>
        </p:nvCxnSpPr>
        <p:spPr>
          <a:xfrm flipH="1">
            <a:off x="10338462" y="2497176"/>
            <a:ext cx="281290" cy="2429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D429E8-EC6C-E449-30F2-4FA40763C7EA}"/>
              </a:ext>
            </a:extLst>
          </p:cNvPr>
          <p:cNvCxnSpPr>
            <a:cxnSpLocks/>
          </p:cNvCxnSpPr>
          <p:nvPr/>
        </p:nvCxnSpPr>
        <p:spPr>
          <a:xfrm flipH="1">
            <a:off x="5670000" y="2573643"/>
            <a:ext cx="281290" cy="2429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6F1016D-F4A2-66AF-6D5D-F872192D08A9}"/>
              </a:ext>
            </a:extLst>
          </p:cNvPr>
          <p:cNvCxnSpPr>
            <a:cxnSpLocks/>
          </p:cNvCxnSpPr>
          <p:nvPr/>
        </p:nvCxnSpPr>
        <p:spPr>
          <a:xfrm flipH="1" flipV="1">
            <a:off x="4225867" y="2482581"/>
            <a:ext cx="281290" cy="2429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BCA42A-76A9-2D26-9A53-2AB9BB9C636E}"/>
              </a:ext>
            </a:extLst>
          </p:cNvPr>
          <p:cNvCxnSpPr>
            <a:cxnSpLocks/>
          </p:cNvCxnSpPr>
          <p:nvPr/>
        </p:nvCxnSpPr>
        <p:spPr>
          <a:xfrm flipH="1" flipV="1">
            <a:off x="4154713" y="2587585"/>
            <a:ext cx="281290" cy="2429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5357992-53D7-A5DF-4F3C-A944E9826E0B}"/>
              </a:ext>
            </a:extLst>
          </p:cNvPr>
          <p:cNvCxnSpPr>
            <a:cxnSpLocks/>
          </p:cNvCxnSpPr>
          <p:nvPr/>
        </p:nvCxnSpPr>
        <p:spPr>
          <a:xfrm flipH="1" flipV="1">
            <a:off x="8798970" y="2446119"/>
            <a:ext cx="281290" cy="2429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0337AF9-ACBE-2A4D-62C4-664487C8516A}"/>
              </a:ext>
            </a:extLst>
          </p:cNvPr>
          <p:cNvCxnSpPr>
            <a:cxnSpLocks/>
          </p:cNvCxnSpPr>
          <p:nvPr/>
        </p:nvCxnSpPr>
        <p:spPr>
          <a:xfrm flipH="1" flipV="1">
            <a:off x="8727816" y="2551123"/>
            <a:ext cx="281290" cy="2429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">
            <a:extLst>
              <a:ext uri="{FF2B5EF4-FFF2-40B4-BE49-F238E27FC236}">
                <a16:creationId xmlns:a16="http://schemas.microsoft.com/office/drawing/2014/main" id="{E7B4CB11-0BCE-3105-204E-F16648103392}"/>
              </a:ext>
            </a:extLst>
          </p:cNvPr>
          <p:cNvSpPr txBox="1">
            <a:spLocks/>
          </p:cNvSpPr>
          <p:nvPr/>
        </p:nvSpPr>
        <p:spPr>
          <a:xfrm>
            <a:off x="4365312" y="4490598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angle is larger?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CC1099A-A221-7010-1DD8-D89E0E4AE6EE}"/>
                  </a:ext>
                </a:extLst>
              </p:cNvPr>
              <p:cNvSpPr txBox="1"/>
              <p:nvPr/>
            </p:nvSpPr>
            <p:spPr>
              <a:xfrm>
                <a:off x="4696321" y="3601847"/>
                <a:ext cx="513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200" b="1" i="1" smtClean="0">
                          <a:latin typeface="Cambria Math" panose="02040503050406030204" pitchFamily="18" charset="0"/>
                        </a:rPr>
                        <m:t>𝟑𝟖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CC1099A-A221-7010-1DD8-D89E0E4AE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321" y="3601847"/>
                <a:ext cx="513348" cy="584775"/>
              </a:xfrm>
              <a:prstGeom prst="rect">
                <a:avLst/>
              </a:prstGeom>
              <a:blipFill>
                <a:blip r:embed="rId17"/>
                <a:stretch>
                  <a:fillRect r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18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6" grpId="0" animBg="1"/>
      <p:bldP spid="7" grpId="0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34398" y="4433610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461658" y="5446415"/>
                <a:ext cx="2718064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𝑲𝑰𝑻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658" y="5446415"/>
                <a:ext cx="271806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866444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𝑲𝑰𝑷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866444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>
            <a:extLst>
              <a:ext uri="{FF2B5EF4-FFF2-40B4-BE49-F238E27FC236}">
                <a16:creationId xmlns:a16="http://schemas.microsoft.com/office/drawing/2014/main" id="{E7B4CB11-0BCE-3105-204E-F16648103392}"/>
              </a:ext>
            </a:extLst>
          </p:cNvPr>
          <p:cNvSpPr txBox="1">
            <a:spLocks/>
          </p:cNvSpPr>
          <p:nvPr/>
        </p:nvSpPr>
        <p:spPr>
          <a:xfrm>
            <a:off x="4365312" y="4490598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angle is larger?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B9EF92F-60CB-23EA-665F-33DF49D3253A}"/>
              </a:ext>
            </a:extLst>
          </p:cNvPr>
          <p:cNvGrpSpPr/>
          <p:nvPr/>
        </p:nvGrpSpPr>
        <p:grpSpPr>
          <a:xfrm>
            <a:off x="5256779" y="1194802"/>
            <a:ext cx="3810632" cy="3183308"/>
            <a:chOff x="4836900" y="979714"/>
            <a:chExt cx="4517317" cy="393706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F6E7A14-D757-B269-D682-47A848BBF51E}"/>
                </a:ext>
              </a:extLst>
            </p:cNvPr>
            <p:cNvCxnSpPr/>
            <p:nvPr/>
          </p:nvCxnSpPr>
          <p:spPr>
            <a:xfrm>
              <a:off x="7203072" y="1308189"/>
              <a:ext cx="0" cy="28053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BE7FA9D-4111-5FCB-AFF7-5429B3D108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8025" y="4098659"/>
              <a:ext cx="1885046" cy="47051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E6DD86B-3DEF-D491-4E58-E3C815611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3071" y="3162375"/>
              <a:ext cx="1722269" cy="92615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08AD4DF-9B29-3A3B-A853-822B530EDE2C}"/>
                </a:ext>
              </a:extLst>
            </p:cNvPr>
            <p:cNvCxnSpPr/>
            <p:nvPr/>
          </p:nvCxnSpPr>
          <p:spPr>
            <a:xfrm flipH="1">
              <a:off x="5318025" y="1283189"/>
              <a:ext cx="1885045" cy="32859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4A35ACE-3A71-58D1-17FF-B2CC0C00BA3A}"/>
                </a:ext>
              </a:extLst>
            </p:cNvPr>
            <p:cNvCxnSpPr/>
            <p:nvPr/>
          </p:nvCxnSpPr>
          <p:spPr>
            <a:xfrm>
              <a:off x="7203070" y="1308189"/>
              <a:ext cx="1722270" cy="18541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0F61DA-29CE-763C-9AEB-8D22CAB45B22}"/>
                    </a:ext>
                  </a:extLst>
                </p:cNvPr>
                <p:cNvSpPr txBox="1"/>
                <p:nvPr/>
              </p:nvSpPr>
              <p:spPr>
                <a:xfrm>
                  <a:off x="7034397" y="4119121"/>
                  <a:ext cx="4253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8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PH" sz="2800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A0F61DA-29CE-763C-9AEB-8D22CAB45B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4397" y="4119121"/>
                  <a:ext cx="425347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11F1294-0B66-3B67-FB8A-B733EECF36C7}"/>
                    </a:ext>
                  </a:extLst>
                </p:cNvPr>
                <p:cNvSpPr txBox="1"/>
                <p:nvPr/>
              </p:nvSpPr>
              <p:spPr>
                <a:xfrm>
                  <a:off x="6561519" y="979714"/>
                  <a:ext cx="4253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oMath>
                    </m:oMathPara>
                  </a14:m>
                  <a:endParaRPr lang="en-PH" sz="2800" b="1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11F1294-0B66-3B67-FB8A-B733EECF3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1519" y="979714"/>
                  <a:ext cx="425347" cy="523220"/>
                </a:xfrm>
                <a:prstGeom prst="rect">
                  <a:avLst/>
                </a:prstGeom>
                <a:blipFill>
                  <a:blip r:embed="rId7"/>
                  <a:stretch>
                    <a:fillRect r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85F3789-883A-1AA1-B907-E2134228F56D}"/>
                    </a:ext>
                  </a:extLst>
                </p:cNvPr>
                <p:cNvSpPr txBox="1"/>
                <p:nvPr/>
              </p:nvSpPr>
              <p:spPr>
                <a:xfrm>
                  <a:off x="8928870" y="2859861"/>
                  <a:ext cx="4253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8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PH" sz="28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85F3789-883A-1AA1-B907-E2134228F5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8870" y="2859861"/>
                  <a:ext cx="425347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377D5E8-26F1-1798-36CC-D1B50D840DB2}"/>
                    </a:ext>
                  </a:extLst>
                </p:cNvPr>
                <p:cNvSpPr txBox="1"/>
                <p:nvPr/>
              </p:nvSpPr>
              <p:spPr>
                <a:xfrm>
                  <a:off x="4836900" y="4333917"/>
                  <a:ext cx="4253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PH" sz="2800" b="1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377D5E8-26F1-1798-36CC-D1B50D840D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6900" y="4333917"/>
                  <a:ext cx="425347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23847BD-36B6-57F0-9033-1E1D2C20EE3D}"/>
                    </a:ext>
                  </a:extLst>
                </p:cNvPr>
                <p:cNvSpPr txBox="1"/>
                <p:nvPr/>
              </p:nvSpPr>
              <p:spPr>
                <a:xfrm>
                  <a:off x="6001698" y="4345797"/>
                  <a:ext cx="593561" cy="570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𝟒𝟓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23847BD-36B6-57F0-9033-1E1D2C20EE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1698" y="4345797"/>
                  <a:ext cx="593561" cy="570980"/>
                </a:xfrm>
                <a:prstGeom prst="rect">
                  <a:avLst/>
                </a:prstGeom>
                <a:blipFill>
                  <a:blip r:embed="rId10"/>
                  <a:stretch>
                    <a:fillRect l="-4878" r="-13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2853D2C-034F-032E-1E32-6E4D7D410D44}"/>
                    </a:ext>
                  </a:extLst>
                </p:cNvPr>
                <p:cNvSpPr txBox="1"/>
                <p:nvPr/>
              </p:nvSpPr>
              <p:spPr>
                <a:xfrm>
                  <a:off x="7898882" y="3772904"/>
                  <a:ext cx="593561" cy="570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𝟒𝟓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2853D2C-034F-032E-1E32-6E4D7D410D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8882" y="3772904"/>
                  <a:ext cx="593561" cy="570980"/>
                </a:xfrm>
                <a:prstGeom prst="rect">
                  <a:avLst/>
                </a:prstGeom>
                <a:blipFill>
                  <a:blip r:embed="rId11"/>
                  <a:stretch>
                    <a:fillRect l="-3659" r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1774BA2-8763-8481-733D-C781F33B5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153" y="2772229"/>
              <a:ext cx="289885" cy="96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5F77125-7243-5EA4-1551-B7A73B6F643A}"/>
                    </a:ext>
                  </a:extLst>
                </p:cNvPr>
                <p:cNvSpPr txBox="1"/>
                <p:nvPr/>
              </p:nvSpPr>
              <p:spPr>
                <a:xfrm>
                  <a:off x="7261461" y="2578640"/>
                  <a:ext cx="593561" cy="570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𝟓𝟗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5F77125-7243-5EA4-1551-B7A73B6F64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1461" y="2578640"/>
                  <a:ext cx="593561" cy="570980"/>
                </a:xfrm>
                <a:prstGeom prst="rect">
                  <a:avLst/>
                </a:prstGeom>
                <a:blipFill>
                  <a:blip r:embed="rId12"/>
                  <a:stretch>
                    <a:fillRect l="-4878" r="-13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5DE5C1A-1101-308A-2606-14E9255FEBD8}"/>
                    </a:ext>
                  </a:extLst>
                </p:cNvPr>
                <p:cNvSpPr txBox="1"/>
                <p:nvPr/>
              </p:nvSpPr>
              <p:spPr>
                <a:xfrm>
                  <a:off x="5480803" y="2753798"/>
                  <a:ext cx="593561" cy="570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𝟖𝟒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5DE5C1A-1101-308A-2606-14E9255FEB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803" y="2753798"/>
                  <a:ext cx="593561" cy="570980"/>
                </a:xfrm>
                <a:prstGeom prst="rect">
                  <a:avLst/>
                </a:prstGeom>
                <a:blipFill>
                  <a:blip r:embed="rId13"/>
                  <a:stretch>
                    <a:fillRect l="-2410" r="-12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79D97B05-8AF1-F5DF-B82F-A9151C0DE0DB}"/>
                    </a:ext>
                  </a:extLst>
                </p:cNvPr>
                <p:cNvSpPr txBox="1"/>
                <p:nvPr/>
              </p:nvSpPr>
              <p:spPr>
                <a:xfrm>
                  <a:off x="8239304" y="2017351"/>
                  <a:ext cx="593561" cy="5709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𝟕𝟔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79D97B05-8AF1-F5DF-B82F-A9151C0DE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9304" y="2017351"/>
                  <a:ext cx="593561" cy="570980"/>
                </a:xfrm>
                <a:prstGeom prst="rect">
                  <a:avLst/>
                </a:prstGeom>
                <a:blipFill>
                  <a:blip r:embed="rId14"/>
                  <a:stretch>
                    <a:fillRect l="-2439" r="-134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003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6" grpId="0" animBg="1"/>
      <p:bldP spid="7" grpId="0"/>
      <p:bldP spid="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34398" y="4433610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321698" y="5446415"/>
                <a:ext cx="2858024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𝑻𝑯𝑬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698" y="5446415"/>
                <a:ext cx="285802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866444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𝑬𝑯𝒀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866444" cy="1323439"/>
              </a:xfrm>
              <a:prstGeom prst="rect">
                <a:avLst/>
              </a:prstGeom>
              <a:blipFill>
                <a:blip r:embed="rId4"/>
                <a:stretch>
                  <a:fillRect r="-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>
            <a:extLst>
              <a:ext uri="{FF2B5EF4-FFF2-40B4-BE49-F238E27FC236}">
                <a16:creationId xmlns:a16="http://schemas.microsoft.com/office/drawing/2014/main" id="{E7B4CB11-0BCE-3105-204E-F16648103392}"/>
              </a:ext>
            </a:extLst>
          </p:cNvPr>
          <p:cNvSpPr txBox="1">
            <a:spLocks/>
          </p:cNvSpPr>
          <p:nvPr/>
        </p:nvSpPr>
        <p:spPr>
          <a:xfrm>
            <a:off x="4365312" y="4490598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angle is larger?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3FFC9B-4AB3-C5A0-F84E-9984945C53F7}"/>
              </a:ext>
            </a:extLst>
          </p:cNvPr>
          <p:cNvGrpSpPr/>
          <p:nvPr/>
        </p:nvGrpSpPr>
        <p:grpSpPr>
          <a:xfrm>
            <a:off x="4682141" y="1192337"/>
            <a:ext cx="5243376" cy="3090816"/>
            <a:chOff x="4167356" y="204186"/>
            <a:chExt cx="5451700" cy="387249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045428-4A57-DE1B-DA08-C7E2389EEBAC}"/>
                </a:ext>
              </a:extLst>
            </p:cNvPr>
            <p:cNvGrpSpPr/>
            <p:nvPr/>
          </p:nvGrpSpPr>
          <p:grpSpPr>
            <a:xfrm>
              <a:off x="4649501" y="466077"/>
              <a:ext cx="4530009" cy="3129379"/>
              <a:chOff x="4946224" y="845597"/>
              <a:chExt cx="2991775" cy="2030769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DF4CC92-C380-E67D-B388-5610D2000CDD}"/>
                  </a:ext>
                </a:extLst>
              </p:cNvPr>
              <p:cNvCxnSpPr/>
              <p:nvPr/>
            </p:nvCxnSpPr>
            <p:spPr>
              <a:xfrm>
                <a:off x="4946224" y="845597"/>
                <a:ext cx="2991775" cy="194421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F90E526-1A0E-4707-DA51-94746B2FA9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224" y="845597"/>
                <a:ext cx="691096" cy="2030768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456E9BB-C347-ACA8-7819-794703BFA13A}"/>
                  </a:ext>
                </a:extLst>
              </p:cNvPr>
              <p:cNvCxnSpPr/>
              <p:nvPr/>
            </p:nvCxnSpPr>
            <p:spPr>
              <a:xfrm flipV="1">
                <a:off x="5637320" y="1983673"/>
                <a:ext cx="1088876" cy="892692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90E1C66-53EC-22A2-6BE4-B8765441E0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37320" y="2789807"/>
                <a:ext cx="2300679" cy="86559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BB72534-4608-6531-1BCB-B670D2F821BA}"/>
                    </a:ext>
                  </a:extLst>
                </p:cNvPr>
                <p:cNvSpPr txBox="1"/>
                <p:nvPr/>
              </p:nvSpPr>
              <p:spPr>
                <a:xfrm>
                  <a:off x="4167356" y="204186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BB72534-4608-6531-1BCB-B670D2F821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7356" y="204186"/>
                  <a:ext cx="425347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B53D6C6-895E-376A-A40A-E0EA08934E91}"/>
                    </a:ext>
                  </a:extLst>
                </p:cNvPr>
                <p:cNvSpPr txBox="1"/>
                <p:nvPr/>
              </p:nvSpPr>
              <p:spPr>
                <a:xfrm>
                  <a:off x="5089047" y="3366853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B53D6C6-895E-376A-A40A-E0EA08934E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9047" y="3366853"/>
                  <a:ext cx="425347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1AC7F40-976B-1EDF-90CD-5B9A2BF26C2B}"/>
                    </a:ext>
                  </a:extLst>
                </p:cNvPr>
                <p:cNvSpPr txBox="1"/>
                <p:nvPr/>
              </p:nvSpPr>
              <p:spPr>
                <a:xfrm>
                  <a:off x="7211977" y="1625276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1AC7F40-976B-1EDF-90CD-5B9A2BF26C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1977" y="1625276"/>
                  <a:ext cx="425347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4EFCB9-CF03-5121-A957-C041680BB1C2}"/>
                    </a:ext>
                  </a:extLst>
                </p:cNvPr>
                <p:cNvSpPr txBox="1"/>
                <p:nvPr/>
              </p:nvSpPr>
              <p:spPr>
                <a:xfrm>
                  <a:off x="9193709" y="3169682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84EFCB9-CF03-5121-A957-C041680BB1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3709" y="3169682"/>
                  <a:ext cx="425347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C2A319-3479-3171-4DFC-74384C6C0B95}"/>
                    </a:ext>
                  </a:extLst>
                </p:cNvPr>
                <p:cNvSpPr txBox="1"/>
                <p:nvPr/>
              </p:nvSpPr>
              <p:spPr>
                <a:xfrm>
                  <a:off x="4525212" y="2135079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𝟒𝟒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C2A319-3479-3171-4DFC-74384C6C0B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212" y="2135079"/>
                  <a:ext cx="593561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075" r="-1075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AE4022-D07F-E1E2-1B91-72BBD149FEF6}"/>
                    </a:ext>
                  </a:extLst>
                </p:cNvPr>
                <p:cNvSpPr txBox="1"/>
                <p:nvPr/>
              </p:nvSpPr>
              <p:spPr>
                <a:xfrm>
                  <a:off x="7045403" y="3615016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𝟒𝟒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AE4022-D07F-E1E2-1B91-72BBD149F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5403" y="3615016"/>
                  <a:ext cx="593561" cy="461665"/>
                </a:xfrm>
                <a:prstGeom prst="rect">
                  <a:avLst/>
                </a:prstGeom>
                <a:blipFill>
                  <a:blip r:embed="rId11"/>
                  <a:stretch>
                    <a:fillRect r="-1064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A2F3B4E-B80B-1F37-88A4-038FF6F36EA6}"/>
                    </a:ext>
                  </a:extLst>
                </p:cNvPr>
                <p:cNvSpPr txBox="1"/>
                <p:nvPr/>
              </p:nvSpPr>
              <p:spPr>
                <a:xfrm>
                  <a:off x="6179966" y="1026012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𝟑𝟑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A2F3B4E-B80B-1F37-88A4-038FF6F36E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9966" y="1026012"/>
                  <a:ext cx="593561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1075" r="-1075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B7EE14D-C7EC-A915-CB49-0FC5040BA1B9}"/>
                    </a:ext>
                  </a:extLst>
                </p:cNvPr>
                <p:cNvSpPr txBox="1"/>
                <p:nvPr/>
              </p:nvSpPr>
              <p:spPr>
                <a:xfrm>
                  <a:off x="8296268" y="2338248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B7EE14D-C7EC-A915-CB49-0FC5040BA1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6268" y="2338248"/>
                  <a:ext cx="593561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075" r="-1075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3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6" grpId="0" animBg="1"/>
      <p:bldP spid="7" grpId="0"/>
      <p:bldP spid="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34398" y="4433610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4002832" y="5446415"/>
                <a:ext cx="2176889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832" y="5446415"/>
                <a:ext cx="2176889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325268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325268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>
            <a:extLst>
              <a:ext uri="{FF2B5EF4-FFF2-40B4-BE49-F238E27FC236}">
                <a16:creationId xmlns:a16="http://schemas.microsoft.com/office/drawing/2014/main" id="{E7B4CB11-0BCE-3105-204E-F16648103392}"/>
              </a:ext>
            </a:extLst>
          </p:cNvPr>
          <p:cNvSpPr txBox="1">
            <a:spLocks/>
          </p:cNvSpPr>
          <p:nvPr/>
        </p:nvSpPr>
        <p:spPr>
          <a:xfrm>
            <a:off x="4365312" y="4490598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angle is larger?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8A4A79-9AFE-D191-AD86-FB59E655E9F7}"/>
              </a:ext>
            </a:extLst>
          </p:cNvPr>
          <p:cNvGrpSpPr/>
          <p:nvPr/>
        </p:nvGrpSpPr>
        <p:grpSpPr>
          <a:xfrm>
            <a:off x="3769646" y="1111771"/>
            <a:ext cx="7203154" cy="3321839"/>
            <a:chOff x="3769646" y="1111771"/>
            <a:chExt cx="7166434" cy="410394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6085645-D4F7-8C36-87B5-6950790397A8}"/>
                </a:ext>
              </a:extLst>
            </p:cNvPr>
            <p:cNvCxnSpPr>
              <a:cxnSpLocks/>
            </p:cNvCxnSpPr>
            <p:nvPr/>
          </p:nvCxnSpPr>
          <p:spPr>
            <a:xfrm>
              <a:off x="4193163" y="3181554"/>
              <a:ext cx="6350611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2D4AFE-0F83-DDA3-A54F-91153F30D6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4958" y="3181554"/>
              <a:ext cx="1365641" cy="141377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4FCD30-C73C-D634-0DAE-DC1185E3FA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3165" y="3181556"/>
              <a:ext cx="1541792" cy="1413768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E48862A-995A-24EC-8118-E1384D1821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89958" y="1485918"/>
              <a:ext cx="1344959" cy="1695636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22F8BB3-135C-9C4B-EBF8-D3B9033DF360}"/>
                </a:ext>
              </a:extLst>
            </p:cNvPr>
            <p:cNvCxnSpPr>
              <a:cxnSpLocks/>
            </p:cNvCxnSpPr>
            <p:nvPr/>
          </p:nvCxnSpPr>
          <p:spPr>
            <a:xfrm>
              <a:off x="9434917" y="1485917"/>
              <a:ext cx="1080407" cy="1695637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D666084-C11C-1ED5-C783-1F8A1F950FED}"/>
                    </a:ext>
                  </a:extLst>
                </p:cNvPr>
                <p:cNvSpPr txBox="1"/>
                <p:nvPr/>
              </p:nvSpPr>
              <p:spPr>
                <a:xfrm>
                  <a:off x="3769646" y="2889166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D666084-C11C-1ED5-C783-1F8A1F950F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9646" y="2889166"/>
                  <a:ext cx="425347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F64DBE7-33E1-B0BE-F37E-E21C8BA24462}"/>
                    </a:ext>
                  </a:extLst>
                </p:cNvPr>
                <p:cNvSpPr txBox="1"/>
                <p:nvPr/>
              </p:nvSpPr>
              <p:spPr>
                <a:xfrm>
                  <a:off x="6911735" y="2618972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F64DBE7-33E1-B0BE-F37E-E21C8BA244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1735" y="2618972"/>
                  <a:ext cx="425347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5F3AB47-549A-0CE3-7B58-93519E89CAD5}"/>
                    </a:ext>
                  </a:extLst>
                </p:cNvPr>
                <p:cNvSpPr txBox="1"/>
                <p:nvPr/>
              </p:nvSpPr>
              <p:spPr>
                <a:xfrm>
                  <a:off x="5522283" y="4630943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5F3AB47-549A-0CE3-7B58-93519E89CA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2283" y="4630943"/>
                  <a:ext cx="425347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9EE4F1C-9674-F4C4-D564-D767321393BF}"/>
                    </a:ext>
                  </a:extLst>
                </p:cNvPr>
                <p:cNvSpPr txBox="1"/>
                <p:nvPr/>
              </p:nvSpPr>
              <p:spPr>
                <a:xfrm>
                  <a:off x="7798645" y="3181553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9EE4F1C-9674-F4C4-D564-D76732139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645" y="3181553"/>
                  <a:ext cx="425347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EC7018C-5877-E441-EFC8-2EE39A138383}"/>
                    </a:ext>
                  </a:extLst>
                </p:cNvPr>
                <p:cNvSpPr txBox="1"/>
                <p:nvPr/>
              </p:nvSpPr>
              <p:spPr>
                <a:xfrm>
                  <a:off x="9555941" y="1111771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EC7018C-5877-E441-EFC8-2EE39A138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5941" y="1111771"/>
                  <a:ext cx="425347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555B82-57A4-DD28-E9CC-1774C66E9300}"/>
                    </a:ext>
                  </a:extLst>
                </p:cNvPr>
                <p:cNvSpPr txBox="1"/>
                <p:nvPr/>
              </p:nvSpPr>
              <p:spPr>
                <a:xfrm>
                  <a:off x="10510733" y="3093353"/>
                  <a:ext cx="4253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555B82-57A4-DD28-E9CC-1774C66E9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0733" y="3093353"/>
                  <a:ext cx="425347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EA18667-CB27-0D2E-6319-93760AF16776}"/>
                    </a:ext>
                  </a:extLst>
                </p:cNvPr>
                <p:cNvSpPr txBox="1"/>
                <p:nvPr/>
              </p:nvSpPr>
              <p:spPr>
                <a:xfrm>
                  <a:off x="4371414" y="3851775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EA18667-CB27-0D2E-6319-93760AF167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414" y="3851775"/>
                  <a:ext cx="593561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9CE8F6D-62D9-9909-407C-2C030AF61371}"/>
                    </a:ext>
                  </a:extLst>
                </p:cNvPr>
                <p:cNvSpPr txBox="1"/>
                <p:nvPr/>
              </p:nvSpPr>
              <p:spPr>
                <a:xfrm>
                  <a:off x="6417778" y="3837569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𝟓𝟔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9CE8F6D-62D9-9909-407C-2C030AF613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7778" y="3837569"/>
                  <a:ext cx="593561" cy="461665"/>
                </a:xfrm>
                <a:prstGeom prst="rect">
                  <a:avLst/>
                </a:prstGeom>
                <a:blipFill>
                  <a:blip r:embed="rId13"/>
                  <a:stretch>
                    <a:fillRect b="-17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ABABD8-ED4F-01E6-C685-0063AF337442}"/>
                    </a:ext>
                  </a:extLst>
                </p:cNvPr>
                <p:cNvSpPr txBox="1"/>
                <p:nvPr/>
              </p:nvSpPr>
              <p:spPr>
                <a:xfrm>
                  <a:off x="7978602" y="2102902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𝟓𝟔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BABABD8-ED4F-01E6-C685-0063AF3374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8602" y="2102902"/>
                  <a:ext cx="593561" cy="461665"/>
                </a:xfrm>
                <a:prstGeom prst="rect">
                  <a:avLst/>
                </a:prstGeom>
                <a:blipFill>
                  <a:blip r:embed="rId14"/>
                  <a:stretch>
                    <a:fillRect b="-196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70B80A4-2235-60F9-EC20-3EA76CA45DE6}"/>
                    </a:ext>
                  </a:extLst>
                </p:cNvPr>
                <p:cNvSpPr txBox="1"/>
                <p:nvPr/>
              </p:nvSpPr>
              <p:spPr>
                <a:xfrm>
                  <a:off x="10000890" y="2102901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𝟑𝟏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70B80A4-2235-60F9-EC20-3EA76CA45D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0890" y="2102901"/>
                  <a:ext cx="593561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DB7FF20-C938-6859-A69D-FB6F08FDE2FA}"/>
                    </a:ext>
                  </a:extLst>
                </p:cNvPr>
                <p:cNvSpPr txBox="1"/>
                <p:nvPr/>
              </p:nvSpPr>
              <p:spPr>
                <a:xfrm>
                  <a:off x="9003027" y="3181261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𝟔𝟐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DB7FF20-C938-6859-A69D-FB6F08FDE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3027" y="3181261"/>
                  <a:ext cx="593561" cy="461665"/>
                </a:xfrm>
                <a:prstGeom prst="rect">
                  <a:avLst/>
                </a:prstGeom>
                <a:blipFill>
                  <a:blip r:embed="rId16"/>
                  <a:stretch>
                    <a:fillRect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36200EF-D19B-0C69-138A-E3FCCBBD9F09}"/>
                    </a:ext>
                  </a:extLst>
                </p:cNvPr>
                <p:cNvSpPr txBox="1"/>
                <p:nvPr/>
              </p:nvSpPr>
              <p:spPr>
                <a:xfrm>
                  <a:off x="5477935" y="2675788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𝟓𝟔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36200EF-D19B-0C69-138A-E3FCCBBD9F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7935" y="2675788"/>
                  <a:ext cx="593561" cy="461665"/>
                </a:xfrm>
                <a:prstGeom prst="rect">
                  <a:avLst/>
                </a:prstGeom>
                <a:blipFill>
                  <a:blip r:embed="rId17"/>
                  <a:stretch>
                    <a:fillRect b="-196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776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6" grpId="0" animBg="1"/>
      <p:bldP spid="7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Side-Angle Inequality Theorem and Angle-Side Inequality Theorem to prove Triangle Inequalities while scheduling regular breaks for introspection and improvement of reasoning skills.</a:t>
            </a:r>
          </a:p>
        </p:txBody>
      </p:sp>
    </p:spTree>
    <p:extLst>
      <p:ext uri="{BB962C8B-B14F-4D97-AF65-F5344CB8AC3E}">
        <p14:creationId xmlns:p14="http://schemas.microsoft.com/office/powerpoint/2010/main" val="8594996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4734398" y="4433610"/>
            <a:ext cx="5243376" cy="794475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PH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4002832" y="5446415"/>
                <a:ext cx="2176889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2832" y="5446415"/>
                <a:ext cx="2176889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47532" y="5476657"/>
                <a:ext cx="2325268" cy="1323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8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</m:oMath>
                  </m:oMathPara>
                </a14:m>
                <a:endParaRPr lang="en-PH" sz="8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532" y="5476657"/>
                <a:ext cx="2325268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824" y="5465965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itle 1">
            <a:extLst>
              <a:ext uri="{FF2B5EF4-FFF2-40B4-BE49-F238E27FC236}">
                <a16:creationId xmlns:a16="http://schemas.microsoft.com/office/drawing/2014/main" id="{E7B4CB11-0BCE-3105-204E-F16648103392}"/>
              </a:ext>
            </a:extLst>
          </p:cNvPr>
          <p:cNvSpPr txBox="1">
            <a:spLocks/>
          </p:cNvSpPr>
          <p:nvPr/>
        </p:nvSpPr>
        <p:spPr>
          <a:xfrm>
            <a:off x="4365312" y="4490598"/>
            <a:ext cx="5936183" cy="748372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Which angle is larger?</a:t>
            </a:r>
            <a:endParaRPr lang="en-PH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88CF48-DA6C-ED08-C810-1981915DE275}"/>
              </a:ext>
            </a:extLst>
          </p:cNvPr>
          <p:cNvGrpSpPr/>
          <p:nvPr/>
        </p:nvGrpSpPr>
        <p:grpSpPr>
          <a:xfrm>
            <a:off x="5141877" y="1143426"/>
            <a:ext cx="4757903" cy="3139727"/>
            <a:chOff x="4936603" y="1143426"/>
            <a:chExt cx="4923251" cy="3396423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A83C95BE-9B9D-7035-4F9A-D8D7349801B4}"/>
                </a:ext>
              </a:extLst>
            </p:cNvPr>
            <p:cNvSpPr/>
            <p:nvPr/>
          </p:nvSpPr>
          <p:spPr>
            <a:xfrm>
              <a:off x="5492626" y="1579043"/>
              <a:ext cx="2654423" cy="2390313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5EF16F7F-3A17-4E17-BD2E-C84D601E1836}"/>
                </a:ext>
              </a:extLst>
            </p:cNvPr>
            <p:cNvSpPr/>
            <p:nvPr/>
          </p:nvSpPr>
          <p:spPr>
            <a:xfrm>
              <a:off x="6819837" y="1579043"/>
              <a:ext cx="2654423" cy="2390313"/>
            </a:xfrm>
            <a:prstGeom prst="triangle">
              <a:avLst>
                <a:gd name="adj" fmla="val 50167"/>
              </a:avLst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49AED-4D55-F3E5-855F-E5B2444F8A7B}"/>
                </a:ext>
              </a:extLst>
            </p:cNvPr>
            <p:cNvSpPr/>
            <p:nvPr/>
          </p:nvSpPr>
          <p:spPr>
            <a:xfrm>
              <a:off x="5492626" y="3726815"/>
              <a:ext cx="208625" cy="23969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19C264-4950-3D09-60F2-823A944C3907}"/>
                </a:ext>
              </a:extLst>
            </p:cNvPr>
            <p:cNvCxnSpPr/>
            <p:nvPr/>
          </p:nvCxnSpPr>
          <p:spPr>
            <a:xfrm>
              <a:off x="7348058" y="2637081"/>
              <a:ext cx="248575" cy="2396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C8F996A-8275-941E-B56F-36AE75907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9948" y="2632156"/>
              <a:ext cx="248575" cy="2396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3DAB3-B518-885B-9D05-668E8601A94F}"/>
                </a:ext>
              </a:extLst>
            </p:cNvPr>
            <p:cNvCxnSpPr>
              <a:cxnSpLocks/>
            </p:cNvCxnSpPr>
            <p:nvPr/>
          </p:nvCxnSpPr>
          <p:spPr>
            <a:xfrm>
              <a:off x="6747099" y="3846663"/>
              <a:ext cx="0" cy="2680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23BDB98-6DF6-4FFE-EE23-445470617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7795" y="2908240"/>
              <a:ext cx="27543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2712FC-BD6F-5531-A303-AC0E9F4D38A0}"/>
                    </a:ext>
                  </a:extLst>
                </p:cNvPr>
                <p:cNvSpPr txBox="1"/>
                <p:nvPr/>
              </p:nvSpPr>
              <p:spPr>
                <a:xfrm>
                  <a:off x="4936603" y="3882283"/>
                  <a:ext cx="4105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02712FC-BD6F-5531-A303-AC0E9F4D3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6603" y="3882283"/>
                  <a:ext cx="4105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0B95A96-976F-9496-2BA2-89A6164169E1}"/>
                    </a:ext>
                  </a:extLst>
                </p:cNvPr>
                <p:cNvSpPr txBox="1"/>
                <p:nvPr/>
              </p:nvSpPr>
              <p:spPr>
                <a:xfrm>
                  <a:off x="5062629" y="1156723"/>
                  <a:ext cx="4105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0B95A96-976F-9496-2BA2-89A616416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2629" y="1156723"/>
                  <a:ext cx="4105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87890D8-6928-DAD4-5C9B-9B4CC763FB3F}"/>
                    </a:ext>
                  </a:extLst>
                </p:cNvPr>
                <p:cNvSpPr txBox="1"/>
                <p:nvPr/>
              </p:nvSpPr>
              <p:spPr>
                <a:xfrm>
                  <a:off x="7881976" y="3955074"/>
                  <a:ext cx="4105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87890D8-6928-DAD4-5C9B-9B4CC763FB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1976" y="3955074"/>
                  <a:ext cx="410548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4EF5ADD-12E7-AFCB-99CF-456E10938AD7}"/>
                    </a:ext>
                  </a:extLst>
                </p:cNvPr>
                <p:cNvSpPr txBox="1"/>
                <p:nvPr/>
              </p:nvSpPr>
              <p:spPr>
                <a:xfrm>
                  <a:off x="8124923" y="1143426"/>
                  <a:ext cx="4105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4EF5ADD-12E7-AFCB-99CF-456E10938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4923" y="1143426"/>
                  <a:ext cx="410548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BE172E5-E96B-BE06-DE66-8D6BEEAE4BAC}"/>
                    </a:ext>
                  </a:extLst>
                </p:cNvPr>
                <p:cNvSpPr txBox="1"/>
                <p:nvPr/>
              </p:nvSpPr>
              <p:spPr>
                <a:xfrm>
                  <a:off x="9449306" y="3830735"/>
                  <a:ext cx="4105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BE172E5-E96B-BE06-DE66-8D6BEEAE4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9306" y="3830735"/>
                  <a:ext cx="410548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91F7E4A-FD6A-4E59-F825-6AD8DF84E6E3}"/>
                    </a:ext>
                  </a:extLst>
                </p:cNvPr>
                <p:cNvSpPr txBox="1"/>
                <p:nvPr/>
              </p:nvSpPr>
              <p:spPr>
                <a:xfrm>
                  <a:off x="6652849" y="3881071"/>
                  <a:ext cx="4105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91F7E4A-FD6A-4E59-F825-6AD8DF84E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2849" y="3881071"/>
                  <a:ext cx="410548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E50D8FD-A84E-CB2E-1C47-F603A3E99053}"/>
                    </a:ext>
                  </a:extLst>
                </p:cNvPr>
                <p:cNvSpPr txBox="1"/>
                <p:nvPr/>
              </p:nvSpPr>
              <p:spPr>
                <a:xfrm>
                  <a:off x="6434243" y="2088752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𝟓𝟔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E50D8FD-A84E-CB2E-1C47-F603A3E990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4243" y="2088752"/>
                  <a:ext cx="593561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2128" r="-1064"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2CE8DD3-8379-3A8C-AF8A-5CBAA5043C5F}"/>
                    </a:ext>
                  </a:extLst>
                </p:cNvPr>
                <p:cNvSpPr txBox="1"/>
                <p:nvPr/>
              </p:nvSpPr>
              <p:spPr>
                <a:xfrm>
                  <a:off x="7726720" y="3157574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𝟐𝟖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2CE8DD3-8379-3A8C-AF8A-5CBAA5043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6720" y="3157574"/>
                  <a:ext cx="593561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064"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BA7EAA-BCF2-C9AE-87F7-D66FC63179BF}"/>
                    </a:ext>
                  </a:extLst>
                </p:cNvPr>
                <p:cNvSpPr txBox="1"/>
                <p:nvPr/>
              </p:nvSpPr>
              <p:spPr>
                <a:xfrm>
                  <a:off x="7142940" y="3955074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𝟑𝟎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BA7EAA-BCF2-C9AE-87F7-D66FC6317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940" y="3955074"/>
                  <a:ext cx="593561" cy="461665"/>
                </a:xfrm>
                <a:prstGeom prst="rect">
                  <a:avLst/>
                </a:prstGeom>
                <a:blipFill>
                  <a:blip r:embed="rId14"/>
                  <a:stretch>
                    <a:fillRect r="-1064"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A33BCF5-7F51-847A-2F59-C60CF45BC452}"/>
                    </a:ext>
                  </a:extLst>
                </p:cNvPr>
                <p:cNvSpPr txBox="1"/>
                <p:nvPr/>
              </p:nvSpPr>
              <p:spPr>
                <a:xfrm>
                  <a:off x="8564314" y="3955074"/>
                  <a:ext cx="5935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2400" b="1" i="1" smtClean="0">
                            <a:latin typeface="Cambria Math" panose="02040503050406030204" pitchFamily="18" charset="0"/>
                          </a:rPr>
                          <m:t>𝟓𝟓</m:t>
                        </m:r>
                      </m:oMath>
                    </m:oMathPara>
                  </a14:m>
                  <a:endParaRPr lang="en-PH" sz="2400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A33BCF5-7F51-847A-2F59-C60CF45BC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4314" y="3955074"/>
                  <a:ext cx="593561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2128" r="-1064"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917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animBg="1"/>
      <p:bldP spid="6" grpId="0" animBg="1"/>
      <p:bldP spid="7" grpId="0"/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88146"/>
            <a:ext cx="8881241" cy="2613627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92784" y="68596"/>
            <a:ext cx="89667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 architect is designing two triangular skylights, △ABC and △DEF. In △ABC, AB = 15 feet, BC = 18 feet, and ∠B = 100°. In △DEF, DE = 15 feet, EF = 18 feet, and ∠E = 90°. Which skylight has a longer third side (AC or DF)?</a:t>
            </a:r>
            <a:endParaRPr lang="en-US" sz="32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986061" y="5766965"/>
                <a:ext cx="2176889" cy="101771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6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𝑨𝑪</m:t>
                          </m:r>
                        </m:e>
                      </m:acc>
                    </m:oMath>
                  </m:oMathPara>
                </a14:m>
                <a:endParaRPr lang="en-PH" sz="6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061" y="5766965"/>
                <a:ext cx="2176889" cy="10177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30761" y="5797207"/>
                <a:ext cx="2325268" cy="10156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6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𝑫𝑭</m:t>
                          </m:r>
                        </m:e>
                      </m:acc>
                    </m:oMath>
                  </m:oMathPara>
                </a14:m>
                <a:endParaRPr lang="en-PH" sz="6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761" y="5797207"/>
                <a:ext cx="2325268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041079" y="5614102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079" y="5614102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C38CD993-7A78-E1AC-1BA9-6657FF76841D}"/>
              </a:ext>
            </a:extLst>
          </p:cNvPr>
          <p:cNvGrpSpPr/>
          <p:nvPr/>
        </p:nvGrpSpPr>
        <p:grpSpPr>
          <a:xfrm>
            <a:off x="3272910" y="2666102"/>
            <a:ext cx="3979972" cy="3064982"/>
            <a:chOff x="3272910" y="2666102"/>
            <a:chExt cx="3979972" cy="3064982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A18D9BE-C7CD-6FC2-90FF-2B39C45E8EE3}"/>
                </a:ext>
              </a:extLst>
            </p:cNvPr>
            <p:cNvSpPr/>
            <p:nvPr/>
          </p:nvSpPr>
          <p:spPr>
            <a:xfrm>
              <a:off x="3756637" y="3196944"/>
              <a:ext cx="2982897" cy="2183907"/>
            </a:xfrm>
            <a:prstGeom prst="triangl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ED9463-E356-E9F3-B4F8-1E19DA863183}"/>
                    </a:ext>
                  </a:extLst>
                </p:cNvPr>
                <p:cNvSpPr txBox="1"/>
                <p:nvPr/>
              </p:nvSpPr>
              <p:spPr>
                <a:xfrm>
                  <a:off x="3272910" y="5146309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ED9463-E356-E9F3-B4F8-1E19DA863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10" y="5146309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7A37C9-C668-E039-1925-4AE1E79A8210}"/>
                    </a:ext>
                  </a:extLst>
                </p:cNvPr>
                <p:cNvSpPr txBox="1"/>
                <p:nvPr/>
              </p:nvSpPr>
              <p:spPr>
                <a:xfrm>
                  <a:off x="4983525" y="2666102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7A37C9-C668-E039-1925-4AE1E79A8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3525" y="2666102"/>
                  <a:ext cx="5133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F654A6E-EA83-9E30-47AD-72304C7305D6}"/>
                    </a:ext>
                  </a:extLst>
                </p:cNvPr>
                <p:cNvSpPr txBox="1"/>
                <p:nvPr/>
              </p:nvSpPr>
              <p:spPr>
                <a:xfrm>
                  <a:off x="6739534" y="5134194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F654A6E-EA83-9E30-47AD-72304C730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9534" y="5134194"/>
                  <a:ext cx="513348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459BA2-393F-9598-32C6-3E0E0488E0CC}"/>
              </a:ext>
            </a:extLst>
          </p:cNvPr>
          <p:cNvGrpSpPr/>
          <p:nvPr/>
        </p:nvGrpSpPr>
        <p:grpSpPr>
          <a:xfrm>
            <a:off x="7556021" y="2623141"/>
            <a:ext cx="3950731" cy="3092655"/>
            <a:chOff x="7556021" y="2623141"/>
            <a:chExt cx="3950731" cy="3092655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68EEA7D-86E4-5A9D-CF95-A7D1683DF0CC}"/>
                </a:ext>
              </a:extLst>
            </p:cNvPr>
            <p:cNvSpPr/>
            <p:nvPr/>
          </p:nvSpPr>
          <p:spPr>
            <a:xfrm>
              <a:off x="7988404" y="3163368"/>
              <a:ext cx="2982897" cy="2183907"/>
            </a:xfrm>
            <a:prstGeom prst="triangl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CE179B-C026-3CEC-26F5-9DED80C3A1C3}"/>
                    </a:ext>
                  </a:extLst>
                </p:cNvPr>
                <p:cNvSpPr txBox="1"/>
                <p:nvPr/>
              </p:nvSpPr>
              <p:spPr>
                <a:xfrm>
                  <a:off x="7556021" y="5131021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CE179B-C026-3CEC-26F5-9DED80C3A1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021" y="5131021"/>
                  <a:ext cx="513348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B465F40-B1DC-61EA-D485-76CDEEC5D758}"/>
                    </a:ext>
                  </a:extLst>
                </p:cNvPr>
                <p:cNvSpPr txBox="1"/>
                <p:nvPr/>
              </p:nvSpPr>
              <p:spPr>
                <a:xfrm>
                  <a:off x="9364762" y="2623141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B465F40-B1DC-61EA-D485-76CDEEC5D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4762" y="2623141"/>
                  <a:ext cx="513348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32BA591-F5FB-5613-BD88-61375927C789}"/>
                    </a:ext>
                  </a:extLst>
                </p:cNvPr>
                <p:cNvSpPr txBox="1"/>
                <p:nvPr/>
              </p:nvSpPr>
              <p:spPr>
                <a:xfrm>
                  <a:off x="10993404" y="5054887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32BA591-F5FB-5613-BD88-61375927C7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3404" y="5054887"/>
                  <a:ext cx="513348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D3026-4125-5287-0EEC-6345CD48A52B}"/>
                  </a:ext>
                </a:extLst>
              </p:cNvPr>
              <p:cNvSpPr txBox="1"/>
              <p:nvPr/>
            </p:nvSpPr>
            <p:spPr>
              <a:xfrm>
                <a:off x="3571110" y="3822259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𝒇𝒕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D3026-4125-5287-0EEC-6345CD48A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110" y="3822259"/>
                <a:ext cx="513348" cy="523220"/>
              </a:xfrm>
              <a:prstGeom prst="rect">
                <a:avLst/>
              </a:prstGeom>
              <a:blipFill>
                <a:blip r:embed="rId12"/>
                <a:stretch>
                  <a:fillRect r="-84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0EE174-E376-807E-5626-8209A8C92C8C}"/>
                  </a:ext>
                </a:extLst>
              </p:cNvPr>
              <p:cNvSpPr txBox="1"/>
              <p:nvPr/>
            </p:nvSpPr>
            <p:spPr>
              <a:xfrm>
                <a:off x="5923047" y="3802709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𝒇𝒕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0EE174-E376-807E-5626-8209A8C92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047" y="3802709"/>
                <a:ext cx="513348" cy="523220"/>
              </a:xfrm>
              <a:prstGeom prst="rect">
                <a:avLst/>
              </a:prstGeom>
              <a:blipFill>
                <a:blip r:embed="rId13"/>
                <a:stretch>
                  <a:fillRect r="-84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1B6411-E827-563C-31F0-5C041944BD71}"/>
                  </a:ext>
                </a:extLst>
              </p:cNvPr>
              <p:cNvSpPr txBox="1"/>
              <p:nvPr/>
            </p:nvSpPr>
            <p:spPr>
              <a:xfrm>
                <a:off x="7791657" y="3815353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𝒇𝒕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1B6411-E827-563C-31F0-5C041944B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657" y="3815353"/>
                <a:ext cx="513348" cy="523220"/>
              </a:xfrm>
              <a:prstGeom prst="rect">
                <a:avLst/>
              </a:prstGeom>
              <a:blipFill>
                <a:blip r:embed="rId14"/>
                <a:stretch>
                  <a:fillRect r="-84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1EFB8B-70E7-9C75-9DE7-034C6930E090}"/>
                  </a:ext>
                </a:extLst>
              </p:cNvPr>
              <p:cNvSpPr txBox="1"/>
              <p:nvPr/>
            </p:nvSpPr>
            <p:spPr>
              <a:xfrm>
                <a:off x="10143594" y="3795803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𝒇𝒕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1EFB8B-70E7-9C75-9DE7-034C6930E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3594" y="3795803"/>
                <a:ext cx="513348" cy="523220"/>
              </a:xfrm>
              <a:prstGeom prst="rect">
                <a:avLst/>
              </a:prstGeom>
              <a:blipFill>
                <a:blip r:embed="rId15"/>
                <a:stretch>
                  <a:fillRect r="-84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18D7DD-A2DD-9811-A878-496236C6858A}"/>
                  </a:ext>
                </a:extLst>
              </p:cNvPr>
              <p:cNvSpPr txBox="1"/>
              <p:nvPr/>
            </p:nvSpPr>
            <p:spPr>
              <a:xfrm flipH="1">
                <a:off x="8818524" y="3469502"/>
                <a:ext cx="14012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18D7DD-A2DD-9811-A878-496236C68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818524" y="3469502"/>
                <a:ext cx="1401270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C4432C-B833-9A1C-2DE9-D547640F44F6}"/>
                  </a:ext>
                </a:extLst>
              </p:cNvPr>
              <p:cNvSpPr txBox="1"/>
              <p:nvPr/>
            </p:nvSpPr>
            <p:spPr>
              <a:xfrm flipH="1">
                <a:off x="4547212" y="3544234"/>
                <a:ext cx="14012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C4432C-B833-9A1C-2DE9-D547640F4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47212" y="3544234"/>
                <a:ext cx="1401270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04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33" grpId="0"/>
      <p:bldP spid="34" grpId="0"/>
      <p:bldP spid="35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88146"/>
            <a:ext cx="8881241" cy="2613627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92784" y="68596"/>
            <a:ext cx="89667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a bridge design, two triangular support structures △PQR and △XYZ are compared. In △PQR, PQ = 40m, QR = 45m, and ∠Q = 85°. In △XYZ, XY = 40m, YZ = 45m, and ∠Y = 80°. Which structure has a longer third side (PR or XZ)?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/>
              <p:nvPr/>
            </p:nvSpPr>
            <p:spPr>
              <a:xfrm>
                <a:off x="3986061" y="5766965"/>
                <a:ext cx="2176889" cy="101771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6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𝑷𝑹</m:t>
                          </m:r>
                        </m:e>
                      </m:acc>
                    </m:oMath>
                  </m:oMathPara>
                </a14:m>
                <a:endParaRPr lang="en-PH" sz="6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78822E-9365-4D6B-6A10-1FBD0667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061" y="5766965"/>
                <a:ext cx="2176889" cy="10177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/>
              <p:nvPr/>
            </p:nvSpPr>
            <p:spPr>
              <a:xfrm>
                <a:off x="8630761" y="5797207"/>
                <a:ext cx="2325268" cy="101566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6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𝑿𝒁</m:t>
                          </m:r>
                        </m:e>
                      </m:acc>
                    </m:oMath>
                  </m:oMathPara>
                </a14:m>
                <a:endParaRPr lang="en-PH" sz="6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861EAE-09DE-EEE7-FF1C-BB78F7DD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761" y="5797207"/>
                <a:ext cx="2325268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/>
              <p:nvPr/>
            </p:nvSpPr>
            <p:spPr>
              <a:xfrm>
                <a:off x="6041079" y="5614102"/>
                <a:ext cx="24236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8000" b="1" i="1" smtClean="0">
                          <a:ln w="38100">
                            <a:solidFill>
                              <a:schemeClr val="tx1"/>
                            </a:solidFill>
                          </a:ln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PH" sz="8000" b="1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3366B-5A0C-9896-5967-426587EEA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079" y="5614102"/>
                <a:ext cx="2423605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C38CD993-7A78-E1AC-1BA9-6657FF76841D}"/>
              </a:ext>
            </a:extLst>
          </p:cNvPr>
          <p:cNvGrpSpPr/>
          <p:nvPr/>
        </p:nvGrpSpPr>
        <p:grpSpPr>
          <a:xfrm>
            <a:off x="3272910" y="2666102"/>
            <a:ext cx="3979972" cy="3064982"/>
            <a:chOff x="3272910" y="2666102"/>
            <a:chExt cx="3979972" cy="3064982"/>
          </a:xfrm>
        </p:grpSpPr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A18D9BE-C7CD-6FC2-90FF-2B39C45E8EE3}"/>
                </a:ext>
              </a:extLst>
            </p:cNvPr>
            <p:cNvSpPr/>
            <p:nvPr/>
          </p:nvSpPr>
          <p:spPr>
            <a:xfrm>
              <a:off x="3756637" y="3196944"/>
              <a:ext cx="2982897" cy="2183907"/>
            </a:xfrm>
            <a:prstGeom prst="triangl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ED9463-E356-E9F3-B4F8-1E19DA863183}"/>
                    </a:ext>
                  </a:extLst>
                </p:cNvPr>
                <p:cNvSpPr txBox="1"/>
                <p:nvPr/>
              </p:nvSpPr>
              <p:spPr>
                <a:xfrm>
                  <a:off x="3272910" y="5146309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2ED9463-E356-E9F3-B4F8-1E19DA863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10" y="5146309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7A37C9-C668-E039-1925-4AE1E79A8210}"/>
                    </a:ext>
                  </a:extLst>
                </p:cNvPr>
                <p:cNvSpPr txBox="1"/>
                <p:nvPr/>
              </p:nvSpPr>
              <p:spPr>
                <a:xfrm>
                  <a:off x="4983525" y="2666102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7A37C9-C668-E039-1925-4AE1E79A8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3525" y="2666102"/>
                  <a:ext cx="5133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F654A6E-EA83-9E30-47AD-72304C7305D6}"/>
                    </a:ext>
                  </a:extLst>
                </p:cNvPr>
                <p:cNvSpPr txBox="1"/>
                <p:nvPr/>
              </p:nvSpPr>
              <p:spPr>
                <a:xfrm>
                  <a:off x="6739534" y="5134194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F654A6E-EA83-9E30-47AD-72304C730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9534" y="5134194"/>
                  <a:ext cx="513348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459BA2-393F-9598-32C6-3E0E0488E0CC}"/>
              </a:ext>
            </a:extLst>
          </p:cNvPr>
          <p:cNvGrpSpPr/>
          <p:nvPr/>
        </p:nvGrpSpPr>
        <p:grpSpPr>
          <a:xfrm>
            <a:off x="7556021" y="2623141"/>
            <a:ext cx="3950731" cy="3092655"/>
            <a:chOff x="7556021" y="2623141"/>
            <a:chExt cx="3950731" cy="3092655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68EEA7D-86E4-5A9D-CF95-A7D1683DF0CC}"/>
                </a:ext>
              </a:extLst>
            </p:cNvPr>
            <p:cNvSpPr/>
            <p:nvPr/>
          </p:nvSpPr>
          <p:spPr>
            <a:xfrm>
              <a:off x="7988404" y="3163368"/>
              <a:ext cx="2982897" cy="2183907"/>
            </a:xfrm>
            <a:prstGeom prst="triangl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CE179B-C026-3CEC-26F5-9DED80C3A1C3}"/>
                    </a:ext>
                  </a:extLst>
                </p:cNvPr>
                <p:cNvSpPr txBox="1"/>
                <p:nvPr/>
              </p:nvSpPr>
              <p:spPr>
                <a:xfrm>
                  <a:off x="7556021" y="5131021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CE179B-C026-3CEC-26F5-9DED80C3A1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021" y="5131021"/>
                  <a:ext cx="513348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B465F40-B1DC-61EA-D485-76CDEEC5D758}"/>
                    </a:ext>
                  </a:extLst>
                </p:cNvPr>
                <p:cNvSpPr txBox="1"/>
                <p:nvPr/>
              </p:nvSpPr>
              <p:spPr>
                <a:xfrm>
                  <a:off x="9364762" y="2623141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B465F40-B1DC-61EA-D485-76CDEEC5D7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4762" y="2623141"/>
                  <a:ext cx="513348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32BA591-F5FB-5613-BD88-61375927C789}"/>
                    </a:ext>
                  </a:extLst>
                </p:cNvPr>
                <p:cNvSpPr txBox="1"/>
                <p:nvPr/>
              </p:nvSpPr>
              <p:spPr>
                <a:xfrm>
                  <a:off x="10993404" y="5054887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32BA591-F5FB-5613-BD88-61375927C7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93404" y="5054887"/>
                  <a:ext cx="513348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D3026-4125-5287-0EEC-6345CD48A52B}"/>
                  </a:ext>
                </a:extLst>
              </p:cNvPr>
              <p:cNvSpPr txBox="1"/>
              <p:nvPr/>
            </p:nvSpPr>
            <p:spPr>
              <a:xfrm>
                <a:off x="3571110" y="3822259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D3026-4125-5287-0EEC-6345CD48A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110" y="3822259"/>
                <a:ext cx="513348" cy="523220"/>
              </a:xfrm>
              <a:prstGeom prst="rect">
                <a:avLst/>
              </a:prstGeom>
              <a:blipFill>
                <a:blip r:embed="rId12"/>
                <a:stretch>
                  <a:fillRect r="-79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0EE174-E376-807E-5626-8209A8C92C8C}"/>
                  </a:ext>
                </a:extLst>
              </p:cNvPr>
              <p:cNvSpPr txBox="1"/>
              <p:nvPr/>
            </p:nvSpPr>
            <p:spPr>
              <a:xfrm>
                <a:off x="4764169" y="5319872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0EE174-E376-807E-5626-8209A8C92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169" y="5319872"/>
                <a:ext cx="513348" cy="523220"/>
              </a:xfrm>
              <a:prstGeom prst="rect">
                <a:avLst/>
              </a:prstGeom>
              <a:blipFill>
                <a:blip r:embed="rId13"/>
                <a:stretch>
                  <a:fillRect r="-79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1B6411-E827-563C-31F0-5C041944BD71}"/>
                  </a:ext>
                </a:extLst>
              </p:cNvPr>
              <p:cNvSpPr txBox="1"/>
              <p:nvPr/>
            </p:nvSpPr>
            <p:spPr>
              <a:xfrm>
                <a:off x="7791657" y="3815353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1B6411-E827-563C-31F0-5C041944B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657" y="3815353"/>
                <a:ext cx="513348" cy="523220"/>
              </a:xfrm>
              <a:prstGeom prst="rect">
                <a:avLst/>
              </a:prstGeom>
              <a:blipFill>
                <a:blip r:embed="rId14"/>
                <a:stretch>
                  <a:fillRect r="-8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1EFB8B-70E7-9C75-9DE7-034C6930E090}"/>
                  </a:ext>
                </a:extLst>
              </p:cNvPr>
              <p:cNvSpPr txBox="1"/>
              <p:nvPr/>
            </p:nvSpPr>
            <p:spPr>
              <a:xfrm>
                <a:off x="9086985" y="5310631"/>
                <a:ext cx="5133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1EFB8B-70E7-9C75-9DE7-034C6930E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985" y="5310631"/>
                <a:ext cx="513348" cy="523220"/>
              </a:xfrm>
              <a:prstGeom prst="rect">
                <a:avLst/>
              </a:prstGeom>
              <a:blipFill>
                <a:blip r:embed="rId15"/>
                <a:stretch>
                  <a:fillRect r="-79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18D7DD-A2DD-9811-A878-496236C6858A}"/>
                  </a:ext>
                </a:extLst>
              </p:cNvPr>
              <p:cNvSpPr txBox="1"/>
              <p:nvPr/>
            </p:nvSpPr>
            <p:spPr>
              <a:xfrm flipH="1">
                <a:off x="7916969" y="4884699"/>
                <a:ext cx="14012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𝟖𝟎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18D7DD-A2DD-9811-A878-496236C68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16969" y="4884699"/>
                <a:ext cx="1401270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C4432C-B833-9A1C-2DE9-D547640F44F6}"/>
                  </a:ext>
                </a:extLst>
              </p:cNvPr>
              <p:cNvSpPr txBox="1"/>
              <p:nvPr/>
            </p:nvSpPr>
            <p:spPr>
              <a:xfrm flipH="1">
                <a:off x="3760658" y="4793277"/>
                <a:ext cx="14012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PH" sz="32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C4432C-B833-9A1C-2DE9-D547640F4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760658" y="4793277"/>
                <a:ext cx="1401270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0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33" grpId="0"/>
      <p:bldP spid="34" grpId="0"/>
      <p:bldP spid="35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149513"/>
            <a:ext cx="3588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Read, analyze, and answer the given word problem.</a:t>
            </a:r>
          </a:p>
        </p:txBody>
      </p:sp>
      <p:pic>
        <p:nvPicPr>
          <p:cNvPr id="45" name="Graphic 44" descr="Badge 1 with solid fill">
            <a:extLst>
              <a:ext uri="{FF2B5EF4-FFF2-40B4-BE49-F238E27FC236}">
                <a16:creationId xmlns:a16="http://schemas.microsoft.com/office/drawing/2014/main" id="{75D57C7B-F0D6-783A-E806-C6411C2E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7520" y="1791161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362690-61EA-7853-E717-5A4B54314371}"/>
              </a:ext>
            </a:extLst>
          </p:cNvPr>
          <p:cNvSpPr txBox="1"/>
          <p:nvPr/>
        </p:nvSpPr>
        <p:spPr>
          <a:xfrm>
            <a:off x="3589000" y="1862862"/>
            <a:ext cx="78316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a skyscraper design, two triangular floor plans △ABC and △DEF are compared. In △ABC, AB = 30m, BC = 35m, and ∠B = 75°. In △DEF, DE = 30m, EF = 35m, and ∠E = 70°. Which floor plan has a longer third side (AC or DF)?</a:t>
            </a:r>
          </a:p>
        </p:txBody>
      </p:sp>
    </p:spTree>
    <p:extLst>
      <p:ext uri="{BB962C8B-B14F-4D97-AF65-F5344CB8AC3E}">
        <p14:creationId xmlns:p14="http://schemas.microsoft.com/office/powerpoint/2010/main" val="1156356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Hinge Theorem and Converse of a Hinge Theorem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149513"/>
            <a:ext cx="3588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Read, analyze, and answer the given word problem.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362690-61EA-7853-E717-5A4B54314371}"/>
              </a:ext>
            </a:extLst>
          </p:cNvPr>
          <p:cNvSpPr txBox="1"/>
          <p:nvPr/>
        </p:nvSpPr>
        <p:spPr>
          <a:xfrm>
            <a:off x="3589000" y="1862862"/>
            <a:ext cx="78316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Two triangular solar panels △STU and △VWX are being compared for efficiency. In △STU, ST = 5m, TU = 6m, and ∠T = 60°. In △VWX, VW = 5m, WX = 6m, and ∠W = 65°. Which panel has a longer third side (SU or VX)?</a:t>
            </a:r>
          </a:p>
        </p:txBody>
      </p:sp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85EB6C24-0D65-A3C5-B12F-293C6E3D1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2334" y="1666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1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Hinge Theorem and Converse of a Hinge Theorem to prove Triangle Inequalities while scheduling regular breaks for introspection and improvement of reasoning skills.</a:t>
            </a:r>
          </a:p>
        </p:txBody>
      </p:sp>
    </p:spTree>
    <p:extLst>
      <p:ext uri="{BB962C8B-B14F-4D97-AF65-F5344CB8AC3E}">
        <p14:creationId xmlns:p14="http://schemas.microsoft.com/office/powerpoint/2010/main" val="262497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229708"/>
            <a:ext cx="12192000" cy="3004199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</a:t>
            </a: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3307266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Life 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713960" y="1890583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LPO1: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mindful, self-directed learner and role model, consciously expressing my Faith.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6179BD-EC84-49C9-8A54-BB60AEAF530A}"/>
              </a:ext>
            </a:extLst>
          </p:cNvPr>
          <p:cNvSpPr txBox="1">
            <a:spLocks/>
          </p:cNvSpPr>
          <p:nvPr/>
        </p:nvSpPr>
        <p:spPr>
          <a:xfrm>
            <a:off x="713960" y="4303645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LPO5: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caring, committed advocate for peace and universal well-being, impelled by compassion and charity for all.</a:t>
            </a:r>
          </a:p>
        </p:txBody>
      </p:sp>
    </p:spTree>
    <p:extLst>
      <p:ext uri="{BB962C8B-B14F-4D97-AF65-F5344CB8AC3E}">
        <p14:creationId xmlns:p14="http://schemas.microsoft.com/office/powerpoint/2010/main" val="3006205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-1" y="205226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Essential</a:t>
            </a:r>
            <a:r>
              <a:rPr lang="en-US" sz="5400" dirty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 </a:t>
            </a:r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850594" y="1490870"/>
            <a:ext cx="10764079" cy="169474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EPO9: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Manage their time and energy to allow for regular periods of reflection and introspection, renewal, and direction-setting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7B6FC-6216-6481-0CDE-DE5EF46E1942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Program Outcomes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4F3F3D-8A8A-9D23-AB43-F77ED5E2648D}"/>
              </a:ext>
            </a:extLst>
          </p:cNvPr>
          <p:cNvSpPr txBox="1">
            <a:spLocks/>
          </p:cNvSpPr>
          <p:nvPr/>
        </p:nvSpPr>
        <p:spPr>
          <a:xfrm>
            <a:off x="850593" y="4714644"/>
            <a:ext cx="10764079" cy="166762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PO1:</a:t>
            </a:r>
            <a:r>
              <a:rPr lang="en-US" sz="32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Accurately apply fundamental mathematical concepts, skills, processes, and tools to address appropriate real-life situations and derive workable solutions to them.</a:t>
            </a:r>
          </a:p>
        </p:txBody>
      </p:sp>
    </p:spTree>
    <p:extLst>
      <p:ext uri="{BB962C8B-B14F-4D97-AF65-F5344CB8AC3E}">
        <p14:creationId xmlns:p14="http://schemas.microsoft.com/office/powerpoint/2010/main" val="679875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Triangle Inequality Theorem to prove Triangle Inequalities while scheduling regular breaks for introspection and improvement of reasoning skills.</a:t>
            </a:r>
          </a:p>
        </p:txBody>
      </p:sp>
    </p:spTree>
    <p:extLst>
      <p:ext uri="{BB962C8B-B14F-4D97-AF65-F5344CB8AC3E}">
        <p14:creationId xmlns:p14="http://schemas.microsoft.com/office/powerpoint/2010/main" val="315521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268963"/>
            <a:ext cx="12192000" cy="4450701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SIDE-ANGLE INEQUALITY THEOREM</a:t>
            </a:r>
          </a:p>
          <a:p>
            <a:pPr algn="ctr"/>
            <a:r>
              <a:rPr lang="en-US" sz="48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and</a:t>
            </a:r>
          </a:p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ANGLE-SIDE INEQUALITY THEOREM</a:t>
            </a:r>
          </a:p>
        </p:txBody>
      </p:sp>
    </p:spTree>
    <p:extLst>
      <p:ext uri="{BB962C8B-B14F-4D97-AF65-F5344CB8AC3E}">
        <p14:creationId xmlns:p14="http://schemas.microsoft.com/office/powerpoint/2010/main" val="2456966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716820"/>
            <a:ext cx="12192000" cy="2416642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</a:t>
            </a:r>
          </a:p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INEQUALITY THEOREM</a:t>
            </a:r>
          </a:p>
        </p:txBody>
      </p:sp>
    </p:spTree>
    <p:extLst>
      <p:ext uri="{BB962C8B-B14F-4D97-AF65-F5344CB8AC3E}">
        <p14:creationId xmlns:p14="http://schemas.microsoft.com/office/powerpoint/2010/main" val="13245336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882D8-49A4-1AF0-7C05-77438AEE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93" y="4017599"/>
            <a:ext cx="3243107" cy="29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A2427B-45A6-5BBC-3A03-021A26709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t="-1539" r="18720" b="6981"/>
          <a:stretch/>
        </p:blipFill>
        <p:spPr bwMode="auto">
          <a:xfrm>
            <a:off x="2780997" y="160782"/>
            <a:ext cx="2239347" cy="33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273175-F159-69EC-C0A8-AE5D014C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40" y="676844"/>
            <a:ext cx="2308050" cy="141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4646645" y="2092439"/>
            <a:ext cx="48783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n w="12700">
                  <a:noFill/>
                </a:ln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"Imagine you are a builder. You need to decide whether three pieces of wood can form a triangular support for a structure.” 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BF8C99E-BB09-7F56-8966-B9046F210210}"/>
              </a:ext>
            </a:extLst>
          </p:cNvPr>
          <p:cNvSpPr/>
          <p:nvPr/>
        </p:nvSpPr>
        <p:spPr>
          <a:xfrm flipH="1">
            <a:off x="2480440" y="106322"/>
            <a:ext cx="7884367" cy="4643738"/>
          </a:xfrm>
          <a:prstGeom prst="cloudCallou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30883-3BCC-2C6A-EE69-2E13141411A5}"/>
              </a:ext>
            </a:extLst>
          </p:cNvPr>
          <p:cNvSpPr txBox="1"/>
          <p:nvPr/>
        </p:nvSpPr>
        <p:spPr>
          <a:xfrm>
            <a:off x="2171880" y="5674460"/>
            <a:ext cx="80559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n w="1270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 WOULD YOU DETERMINE IF THE WOODS CAN FORM A VALID TRIANGLE?</a:t>
            </a:r>
          </a:p>
        </p:txBody>
      </p:sp>
    </p:spTree>
    <p:extLst>
      <p:ext uri="{BB962C8B-B14F-4D97-AF65-F5344CB8AC3E}">
        <p14:creationId xmlns:p14="http://schemas.microsoft.com/office/powerpoint/2010/main" val="39193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1283552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 Activity</a:t>
            </a:r>
          </a:p>
          <a:p>
            <a:pPr algn="ctr"/>
            <a:r>
              <a:rPr lang="en-US" sz="28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”Building Triangles: Exploring Side Lengths in Construction”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892782" y="1539554"/>
            <a:ext cx="8881241" cy="519714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</a:t>
            </a:r>
            <a:r>
              <a:rPr lang="en-PH" sz="3600" dirty="0"/>
              <a:t>will work with your Math groupmates for 10 minutes.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Using the provided strips of paper as sides of the triangle, simulate the process of forming a triangle.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Paste/glue the strips of paper in the provided Manila paper and form a triangle.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600" dirty="0"/>
              <a:t>DO NOT cut, extend, and fold the paper. The papers should be connected from end to end.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1283552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 Activity</a:t>
            </a:r>
          </a:p>
          <a:p>
            <a:pPr algn="ctr"/>
            <a:r>
              <a:rPr lang="en-US" sz="28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”Building Triangles: Exploring Side Lengths in Construction”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892782" y="1539554"/>
            <a:ext cx="8881241" cy="519714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600" dirty="0"/>
              <a:t>Each strip of paper has exact measurements, so consider the measurements when answering the guide questions.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600" dirty="0"/>
              <a:t>Compare the sum of the two shortest sides to the last side of the triangle and come up with a conclusion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PH" sz="3600" dirty="0">
                <a:ln w="28575">
                  <a:noFill/>
                </a:ln>
                <a:ea typeface="Cambria Math" panose="02040503050406030204" pitchFamily="18" charset="0"/>
              </a:rPr>
              <a:t>Then, briefly present your output and explain your answers to the guide questions.</a:t>
            </a:r>
            <a:endParaRPr lang="en-US" sz="3600" dirty="0">
              <a:ln w="28575">
                <a:noFill/>
              </a:ln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2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1283552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 Activity</a:t>
            </a:r>
          </a:p>
          <a:p>
            <a:pPr algn="ctr"/>
            <a:r>
              <a:rPr lang="en-US" sz="28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”Building Triangles: Exploring Side Lengths in Construction”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868706" y="1539554"/>
            <a:ext cx="8881241" cy="519714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GIVEN:</a:t>
            </a: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EA2F77-0C41-63C0-517C-DD0763F64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4464445"/>
                  </p:ext>
                </p:extLst>
              </p:nvPr>
            </p:nvGraphicFramePr>
            <p:xfrm>
              <a:off x="3163079" y="2298186"/>
              <a:ext cx="8586868" cy="4450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5616">
                      <a:extLst>
                        <a:ext uri="{9D8B030D-6E8A-4147-A177-3AD203B41FA5}">
                          <a16:colId xmlns:a16="http://schemas.microsoft.com/office/drawing/2014/main" val="2298640526"/>
                        </a:ext>
                      </a:extLst>
                    </a:gridCol>
                    <a:gridCol w="2977818">
                      <a:extLst>
                        <a:ext uri="{9D8B030D-6E8A-4147-A177-3AD203B41FA5}">
                          <a16:colId xmlns:a16="http://schemas.microsoft.com/office/drawing/2014/main" val="2266573521"/>
                        </a:ext>
                      </a:extLst>
                    </a:gridCol>
                    <a:gridCol w="1342255">
                      <a:extLst>
                        <a:ext uri="{9D8B030D-6E8A-4147-A177-3AD203B41FA5}">
                          <a16:colId xmlns:a16="http://schemas.microsoft.com/office/drawing/2014/main" val="3190878363"/>
                        </a:ext>
                      </a:extLst>
                    </a:gridCol>
                    <a:gridCol w="2951179">
                      <a:extLst>
                        <a:ext uri="{9D8B030D-6E8A-4147-A177-3AD203B41FA5}">
                          <a16:colId xmlns:a16="http://schemas.microsoft.com/office/drawing/2014/main" val="2127987786"/>
                        </a:ext>
                      </a:extLst>
                    </a:gridCol>
                  </a:tblGrid>
                  <a:tr h="7986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Side lengths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(inches)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+mj-lt"/>
                            </a:rPr>
                            <a:t>Side lengths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+mj-lt"/>
                            </a:rPr>
                            <a:t>(cm)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210684"/>
                      </a:ext>
                    </a:extLst>
                  </a:tr>
                  <a:tr h="571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6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PH" sz="4000" b="1" dirty="0"/>
                            <a:t>25</a:t>
                          </a:r>
                          <a14:m>
                            <m:oMath xmlns:m="http://schemas.openxmlformats.org/officeDocument/2006/math">
                              <m:r>
                                <a:rPr lang="en-PH" sz="4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</a:rPr>
                                <m:t>𝟏𝟓</m:t>
                              </m:r>
                              <m:r>
                                <a:rPr lang="en-PH" sz="4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</a:rPr>
                                <m:t>𝟐𝟕</m:t>
                              </m:r>
                            </m:oMath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59242142"/>
                      </a:ext>
                    </a:extLst>
                  </a:tr>
                  <a:tr h="571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7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4315521"/>
                      </a:ext>
                    </a:extLst>
                  </a:tr>
                  <a:tr h="571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3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8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PH" sz="4000" b="1" dirty="0"/>
                            <a:t>15</a:t>
                          </a:r>
                          <a14:m>
                            <m:oMath xmlns:m="http://schemas.openxmlformats.org/officeDocument/2006/math">
                              <m:r>
                                <a:rPr lang="en-PH" sz="4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  <m:r>
                                <a:rPr lang="en-PH" sz="4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</m:oMath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2381232"/>
                      </a:ext>
                    </a:extLst>
                  </a:tr>
                  <a:tr h="571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4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9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64877"/>
                      </a:ext>
                    </a:extLst>
                  </a:tr>
                  <a:tr h="571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5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26858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EA2F77-0C41-63C0-517C-DD0763F64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4464445"/>
                  </p:ext>
                </p:extLst>
              </p:nvPr>
            </p:nvGraphicFramePr>
            <p:xfrm>
              <a:off x="3163079" y="2298186"/>
              <a:ext cx="8586868" cy="4450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5616">
                      <a:extLst>
                        <a:ext uri="{9D8B030D-6E8A-4147-A177-3AD203B41FA5}">
                          <a16:colId xmlns:a16="http://schemas.microsoft.com/office/drawing/2014/main" val="2298640526"/>
                        </a:ext>
                      </a:extLst>
                    </a:gridCol>
                    <a:gridCol w="2977818">
                      <a:extLst>
                        <a:ext uri="{9D8B030D-6E8A-4147-A177-3AD203B41FA5}">
                          <a16:colId xmlns:a16="http://schemas.microsoft.com/office/drawing/2014/main" val="2266573521"/>
                        </a:ext>
                      </a:extLst>
                    </a:gridCol>
                    <a:gridCol w="1342255">
                      <a:extLst>
                        <a:ext uri="{9D8B030D-6E8A-4147-A177-3AD203B41FA5}">
                          <a16:colId xmlns:a16="http://schemas.microsoft.com/office/drawing/2014/main" val="3190878363"/>
                        </a:ext>
                      </a:extLst>
                    </a:gridCol>
                    <a:gridCol w="2951179">
                      <a:extLst>
                        <a:ext uri="{9D8B030D-6E8A-4147-A177-3AD203B41FA5}">
                          <a16:colId xmlns:a16="http://schemas.microsoft.com/office/drawing/2014/main" val="2127987786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Side lengths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(inches)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+mj-lt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+mj-lt"/>
                            </a:rPr>
                            <a:t>Side lengths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+mj-lt"/>
                            </a:rPr>
                            <a:t>(cm)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21068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785" t="-142609" r="-145399" b="-4382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6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1340" t="-142609" r="-1237" b="-43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924214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785" t="-240517" r="-145399" b="-33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7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1340" t="-240517" r="-1237" b="-3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431552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3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785" t="-343478" r="-145399" b="-23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8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1340" t="-343478" r="-1237" b="-23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238123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4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785" t="-443478" r="-145399" b="-13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9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1340" t="-443478" r="-1237" b="-13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36487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5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785" t="-543478" r="-145399" b="-3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2685842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689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1283552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3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4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4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 Activity</a:t>
            </a:r>
          </a:p>
          <a:p>
            <a:pPr algn="ctr"/>
            <a:r>
              <a:rPr lang="en-US" sz="28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”Building Triangles: Exploring Side Lengths in Construction”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868706" y="1539554"/>
            <a:ext cx="8881241" cy="519714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GUIDE QUESTIONS: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What do you notice about these side lengths?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Can these lengths form a triangle? Why or why not?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What if we change one of the lengths slightly?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What condition must the side lengths hold to form a valid triangle?</a:t>
            </a:r>
          </a:p>
          <a:p>
            <a:endParaRPr lang="en-US" sz="2800" dirty="0"/>
          </a:p>
        </p:txBody>
      </p:sp>
      <p:pic>
        <p:nvPicPr>
          <p:cNvPr id="5" name="10 Minute Timer">
            <a:hlinkClick r:id="" action="ppaction://media"/>
            <a:extLst>
              <a:ext uri="{FF2B5EF4-FFF2-40B4-BE49-F238E27FC236}">
                <a16:creationId xmlns:a16="http://schemas.microsoft.com/office/drawing/2014/main" id="{736EA9AC-465C-E049-E375-6E6621ACA6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04" y="5486678"/>
            <a:ext cx="2287229" cy="12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9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9166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4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Presentation:</a:t>
            </a:r>
            <a:endParaRPr lang="en-US" sz="2800" dirty="0">
              <a:ln w="28575">
                <a:solidFill>
                  <a:schemeClr val="tx1"/>
                </a:solidFill>
              </a:ln>
              <a:solidFill>
                <a:srgbClr val="92D05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868706" y="1147665"/>
            <a:ext cx="8881241" cy="5589037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GUIDE QUESTIONS: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What do you notice about these side lengths?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Can these lengths form a triangle? Why or why not?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What if we change one of the lengths slightly?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What condition must the side lengths hold to form a valid triangle?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660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Groupings(9-3)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12BEFD-9E34-B8FA-03FD-FC0BB830789C}"/>
              </a:ext>
            </a:extLst>
          </p:cNvPr>
          <p:cNvSpPr txBox="1">
            <a:spLocks/>
          </p:cNvSpPr>
          <p:nvPr/>
        </p:nvSpPr>
        <p:spPr>
          <a:xfrm>
            <a:off x="2892784" y="1138335"/>
            <a:ext cx="8881241" cy="541661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n w="28575">
                <a:noFill/>
              </a:ln>
              <a:ea typeface="Cambria Math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74FBA6-9197-530E-D740-09F237C3C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793603"/>
              </p:ext>
            </p:extLst>
          </p:nvPr>
        </p:nvGraphicFramePr>
        <p:xfrm>
          <a:off x="2892783" y="1185379"/>
          <a:ext cx="8881240" cy="536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248">
                  <a:extLst>
                    <a:ext uri="{9D8B030D-6E8A-4147-A177-3AD203B41FA5}">
                      <a16:colId xmlns:a16="http://schemas.microsoft.com/office/drawing/2014/main" val="464935766"/>
                    </a:ext>
                  </a:extLst>
                </a:gridCol>
                <a:gridCol w="1776248">
                  <a:extLst>
                    <a:ext uri="{9D8B030D-6E8A-4147-A177-3AD203B41FA5}">
                      <a16:colId xmlns:a16="http://schemas.microsoft.com/office/drawing/2014/main" val="3153356077"/>
                    </a:ext>
                  </a:extLst>
                </a:gridCol>
                <a:gridCol w="2064239">
                  <a:extLst>
                    <a:ext uri="{9D8B030D-6E8A-4147-A177-3AD203B41FA5}">
                      <a16:colId xmlns:a16="http://schemas.microsoft.com/office/drawing/2014/main" val="2269232517"/>
                    </a:ext>
                  </a:extLst>
                </a:gridCol>
                <a:gridCol w="1488257">
                  <a:extLst>
                    <a:ext uri="{9D8B030D-6E8A-4147-A177-3AD203B41FA5}">
                      <a16:colId xmlns:a16="http://schemas.microsoft.com/office/drawing/2014/main" val="1450619521"/>
                    </a:ext>
                  </a:extLst>
                </a:gridCol>
                <a:gridCol w="1776248">
                  <a:extLst>
                    <a:ext uri="{9D8B030D-6E8A-4147-A177-3AD203B41FA5}">
                      <a16:colId xmlns:a16="http://schemas.microsoft.com/office/drawing/2014/main" val="2237823290"/>
                    </a:ext>
                  </a:extLst>
                </a:gridCol>
              </a:tblGrid>
              <a:tr h="26847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1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AUSTRIA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Bondoc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Cacayurin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Agati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2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BUSTILLOS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Cataquis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Castillo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Estrella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3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KAGAS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Dimaculangan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Catolos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Flavier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4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CIMARRA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Garcia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Era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Herrera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CIRILO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Orosa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Ballesterros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Huergas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52257"/>
                  </a:ext>
                </a:extLst>
              </a:tr>
              <a:tr h="26847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TAN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Javier, 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Zavalla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Ignacio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VILLAR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Javier, G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Magbatoc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Lee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Remonte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Abeleda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Ramos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SORIANO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Perez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Estrella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Sandico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24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7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Groupings(9-4)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12BEFD-9E34-B8FA-03FD-FC0BB830789C}"/>
              </a:ext>
            </a:extLst>
          </p:cNvPr>
          <p:cNvSpPr txBox="1">
            <a:spLocks/>
          </p:cNvSpPr>
          <p:nvPr/>
        </p:nvSpPr>
        <p:spPr>
          <a:xfrm>
            <a:off x="2892784" y="1138335"/>
            <a:ext cx="8881241" cy="541661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n w="28575">
                <a:noFill/>
              </a:ln>
              <a:ea typeface="Cambria Math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74FBA6-9197-530E-D740-09F237C3C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783564"/>
              </p:ext>
            </p:extLst>
          </p:nvPr>
        </p:nvGraphicFramePr>
        <p:xfrm>
          <a:off x="2892783" y="1185379"/>
          <a:ext cx="8881240" cy="536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248">
                  <a:extLst>
                    <a:ext uri="{9D8B030D-6E8A-4147-A177-3AD203B41FA5}">
                      <a16:colId xmlns:a16="http://schemas.microsoft.com/office/drawing/2014/main" val="464935766"/>
                    </a:ext>
                  </a:extLst>
                </a:gridCol>
                <a:gridCol w="1776248">
                  <a:extLst>
                    <a:ext uri="{9D8B030D-6E8A-4147-A177-3AD203B41FA5}">
                      <a16:colId xmlns:a16="http://schemas.microsoft.com/office/drawing/2014/main" val="3153356077"/>
                    </a:ext>
                  </a:extLst>
                </a:gridCol>
                <a:gridCol w="2064239">
                  <a:extLst>
                    <a:ext uri="{9D8B030D-6E8A-4147-A177-3AD203B41FA5}">
                      <a16:colId xmlns:a16="http://schemas.microsoft.com/office/drawing/2014/main" val="2269232517"/>
                    </a:ext>
                  </a:extLst>
                </a:gridCol>
                <a:gridCol w="1488257">
                  <a:extLst>
                    <a:ext uri="{9D8B030D-6E8A-4147-A177-3AD203B41FA5}">
                      <a16:colId xmlns:a16="http://schemas.microsoft.com/office/drawing/2014/main" val="1450619521"/>
                    </a:ext>
                  </a:extLst>
                </a:gridCol>
                <a:gridCol w="1776248">
                  <a:extLst>
                    <a:ext uri="{9D8B030D-6E8A-4147-A177-3AD203B41FA5}">
                      <a16:colId xmlns:a16="http://schemas.microsoft.com/office/drawing/2014/main" val="2237823290"/>
                    </a:ext>
                  </a:extLst>
                </a:gridCol>
              </a:tblGrid>
              <a:tr h="26847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1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GARINO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Alden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Salubon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Cayaba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2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SANTOS, D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Alover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Supan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Chua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3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BARATA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Abarquez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Dela Cruz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Santos, S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4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CALUMA’Bustos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Galauran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Victorino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CASTRO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Dalupan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Macalua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Villagonzalo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52257"/>
                  </a:ext>
                </a:extLst>
              </a:tr>
              <a:tr h="26847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TANARA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Echanis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Cajucom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Santiago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MACLANG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Gonzales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Parial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Wata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MORTOLA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Martines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Perey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Zavalla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PAYAWAl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Rabago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Saculo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24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2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Groupings(9-5)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212BEFD-9E34-B8FA-03FD-FC0BB830789C}"/>
              </a:ext>
            </a:extLst>
          </p:cNvPr>
          <p:cNvSpPr txBox="1">
            <a:spLocks/>
          </p:cNvSpPr>
          <p:nvPr/>
        </p:nvSpPr>
        <p:spPr>
          <a:xfrm>
            <a:off x="2892784" y="1138335"/>
            <a:ext cx="8881241" cy="5416618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n w="28575">
                <a:noFill/>
              </a:ln>
              <a:ea typeface="Cambria Math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74FBA6-9197-530E-D740-09F237C3C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88557"/>
              </p:ext>
            </p:extLst>
          </p:nvPr>
        </p:nvGraphicFramePr>
        <p:xfrm>
          <a:off x="2892783" y="1185379"/>
          <a:ext cx="8881240" cy="5369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248">
                  <a:extLst>
                    <a:ext uri="{9D8B030D-6E8A-4147-A177-3AD203B41FA5}">
                      <a16:colId xmlns:a16="http://schemas.microsoft.com/office/drawing/2014/main" val="464935766"/>
                    </a:ext>
                  </a:extLst>
                </a:gridCol>
                <a:gridCol w="1776248">
                  <a:extLst>
                    <a:ext uri="{9D8B030D-6E8A-4147-A177-3AD203B41FA5}">
                      <a16:colId xmlns:a16="http://schemas.microsoft.com/office/drawing/2014/main" val="3153356077"/>
                    </a:ext>
                  </a:extLst>
                </a:gridCol>
                <a:gridCol w="1746999">
                  <a:extLst>
                    <a:ext uri="{9D8B030D-6E8A-4147-A177-3AD203B41FA5}">
                      <a16:colId xmlns:a16="http://schemas.microsoft.com/office/drawing/2014/main" val="2269232517"/>
                    </a:ext>
                  </a:extLst>
                </a:gridCol>
                <a:gridCol w="1805497">
                  <a:extLst>
                    <a:ext uri="{9D8B030D-6E8A-4147-A177-3AD203B41FA5}">
                      <a16:colId xmlns:a16="http://schemas.microsoft.com/office/drawing/2014/main" val="1450619521"/>
                    </a:ext>
                  </a:extLst>
                </a:gridCol>
                <a:gridCol w="1776248">
                  <a:extLst>
                    <a:ext uri="{9D8B030D-6E8A-4147-A177-3AD203B41FA5}">
                      <a16:colId xmlns:a16="http://schemas.microsoft.com/office/drawing/2014/main" val="2237823290"/>
                    </a:ext>
                  </a:extLst>
                </a:gridCol>
              </a:tblGrid>
              <a:tr h="268478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1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BONUSTRO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Lagman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Martin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Sasoy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2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DELA CRUZ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Mozo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Norico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Reyes, N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3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HIPOLITO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Ocampo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Parazo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Sison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4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MENDOZA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Oh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Patawaran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Villocillo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5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REYES, C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Patio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Pomperada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Wilson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52257"/>
                  </a:ext>
                </a:extLst>
              </a:tr>
              <a:tr h="26847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ANDES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Regis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Remo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Reyes, K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PIMENTEL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Ciabal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Fernandez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Garcia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8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KHAN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Angeles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Bernales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Bobis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Group 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MARTIRES</a:t>
                      </a: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Medina</a:t>
                      </a:r>
                    </a:p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Penaflorida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24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Explore this!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AA2EBF-1B93-DAB0-657D-5EB74C075003}"/>
              </a:ext>
            </a:extLst>
          </p:cNvPr>
          <p:cNvGrpSpPr/>
          <p:nvPr/>
        </p:nvGrpSpPr>
        <p:grpSpPr>
          <a:xfrm>
            <a:off x="2674581" y="1367611"/>
            <a:ext cx="4456327" cy="5234387"/>
            <a:chOff x="6864027" y="679147"/>
            <a:chExt cx="4456327" cy="523438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EEDA59B5-D6E5-DC9F-D273-31A87AABEF7B}"/>
                </a:ext>
              </a:extLst>
            </p:cNvPr>
            <p:cNvSpPr/>
            <p:nvPr/>
          </p:nvSpPr>
          <p:spPr>
            <a:xfrm>
              <a:off x="7579739" y="1263922"/>
              <a:ext cx="3227267" cy="3994484"/>
            </a:xfrm>
            <a:prstGeom prst="triangle">
              <a:avLst>
                <a:gd name="adj" fmla="val 0"/>
              </a:avLst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2F4C3-C58C-F79A-20B9-A64A57180DC0}"/>
                </a:ext>
              </a:extLst>
            </p:cNvPr>
            <p:cNvSpPr/>
            <p:nvPr/>
          </p:nvSpPr>
          <p:spPr>
            <a:xfrm>
              <a:off x="7579739" y="4667315"/>
              <a:ext cx="733064" cy="59109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F92953F-7188-61D0-C4C7-A4F729871C0E}"/>
                    </a:ext>
                  </a:extLst>
                </p:cNvPr>
                <p:cNvSpPr txBox="1"/>
                <p:nvPr/>
              </p:nvSpPr>
              <p:spPr>
                <a:xfrm>
                  <a:off x="7282959" y="679147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450FD3D-458E-4727-9A70-8C0ACE9E7B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2959" y="679147"/>
                  <a:ext cx="513348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7E71951-97BF-1DF4-F17B-3E25E541FF93}"/>
                    </a:ext>
                  </a:extLst>
                </p:cNvPr>
                <p:cNvSpPr txBox="1"/>
                <p:nvPr/>
              </p:nvSpPr>
              <p:spPr>
                <a:xfrm>
                  <a:off x="7066391" y="5258406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666216A-16BA-4D01-AF44-53E999869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6391" y="5258406"/>
                  <a:ext cx="513348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5A9355-EF51-EEB1-B7CF-0B889246A6F9}"/>
                    </a:ext>
                  </a:extLst>
                </p:cNvPr>
                <p:cNvSpPr txBox="1"/>
                <p:nvPr/>
              </p:nvSpPr>
              <p:spPr>
                <a:xfrm>
                  <a:off x="10807006" y="5328759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02B3D149-EED6-4029-96FF-06F4AE9F8A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7006" y="5328759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ECBE428-20A8-A49B-78EF-ED51FF3DCD23}"/>
                    </a:ext>
                  </a:extLst>
                </p:cNvPr>
                <p:cNvSpPr txBox="1"/>
                <p:nvPr/>
              </p:nvSpPr>
              <p:spPr>
                <a:xfrm>
                  <a:off x="7549446" y="2015230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AD3E6C2-CFA2-49B1-BD2F-E27497990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9446" y="2015230"/>
                  <a:ext cx="786063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EE9E437-D7BC-5DC4-1346-0D4AC4AA7630}"/>
                    </a:ext>
                  </a:extLst>
                </p:cNvPr>
                <p:cNvSpPr txBox="1"/>
                <p:nvPr/>
              </p:nvSpPr>
              <p:spPr>
                <a:xfrm>
                  <a:off x="9674648" y="4667314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EE9E437-D7BC-5DC4-1346-0D4AC4AA76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4648" y="4667314"/>
                  <a:ext cx="786063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F0B7A4-7FC2-90A7-AB15-E2D429BF2E58}"/>
                    </a:ext>
                  </a:extLst>
                </p:cNvPr>
                <p:cNvSpPr txBox="1"/>
                <p:nvPr/>
              </p:nvSpPr>
              <p:spPr>
                <a:xfrm rot="3088566">
                  <a:off x="8867707" y="2868131"/>
                  <a:ext cx="140709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PH" sz="32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a14:m>
                  <a:r>
                    <a:rPr lang="en-PH" sz="3200" b="1" dirty="0"/>
                    <a:t> 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C412C680-0D4B-40F3-895C-1B7E7AB2C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088566">
                  <a:off x="8867707" y="2868131"/>
                  <a:ext cx="1407099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E82AF0-094F-9861-8B70-6EEEDC383D62}"/>
                    </a:ext>
                  </a:extLst>
                </p:cNvPr>
                <p:cNvSpPr txBox="1"/>
                <p:nvPr/>
              </p:nvSpPr>
              <p:spPr>
                <a:xfrm>
                  <a:off x="8710552" y="5252089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9081BA8-C161-422E-AD1E-559B54A046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0552" y="5252089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55039"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9F490E9-ADEC-E9D5-775F-7E2ECF5782FD}"/>
                    </a:ext>
                  </a:extLst>
                </p:cNvPr>
                <p:cNvSpPr txBox="1"/>
                <p:nvPr/>
              </p:nvSpPr>
              <p:spPr>
                <a:xfrm rot="16200000">
                  <a:off x="6763383" y="3261164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9A6562-62C4-4146-8BE2-5BC131CD11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763383" y="3261164"/>
                  <a:ext cx="786063" cy="584775"/>
                </a:xfrm>
                <a:prstGeom prst="rect">
                  <a:avLst/>
                </a:prstGeom>
                <a:blipFill>
                  <a:blip r:embed="rId10"/>
                  <a:stretch>
                    <a:fillRect t="-55039"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E66DF2D-7F07-8B08-3BFC-16ABB6DF0F52}"/>
                    </a:ext>
                  </a:extLst>
                </p:cNvPr>
                <p:cNvSpPr txBox="1"/>
                <p:nvPr/>
              </p:nvSpPr>
              <p:spPr>
                <a:xfrm>
                  <a:off x="7554040" y="4719246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9D8A794-F3F2-4334-B019-ED15F603C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040" y="4719246"/>
                  <a:ext cx="786063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408506" y="1511546"/>
            <a:ext cx="4598788" cy="59961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Which side is the longest?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08507" y="2131161"/>
                <a:ext cx="4598788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𝑅𝑊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507" y="2131161"/>
                <a:ext cx="4598788" cy="8649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398189" y="3273816"/>
            <a:ext cx="4598788" cy="59961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Which angle is the largest?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8190" y="3882766"/>
                <a:ext cx="4598788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8190" y="3882766"/>
                <a:ext cx="4598788" cy="8649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AA46F9B9-7387-C9CC-1C89-6F255B0651DD}"/>
              </a:ext>
            </a:extLst>
          </p:cNvPr>
          <p:cNvSpPr txBox="1">
            <a:spLocks/>
          </p:cNvSpPr>
          <p:nvPr/>
        </p:nvSpPr>
        <p:spPr>
          <a:xfrm>
            <a:off x="7398190" y="5007384"/>
            <a:ext cx="4598788" cy="164861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What is the relation between the longest side to the largest angle of the given triangle?</a:t>
            </a:r>
          </a:p>
        </p:txBody>
      </p:sp>
    </p:spTree>
    <p:extLst>
      <p:ext uri="{BB962C8B-B14F-4D97-AF65-F5344CB8AC3E}">
        <p14:creationId xmlns:p14="http://schemas.microsoft.com/office/powerpoint/2010/main" val="1463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54341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 Inequality Theorem</a:t>
            </a:r>
            <a:endParaRPr lang="en-US" sz="2800" dirty="0">
              <a:ln w="28575">
                <a:solidFill>
                  <a:schemeClr val="tx1"/>
                </a:solidFill>
              </a:ln>
              <a:solidFill>
                <a:srgbClr val="92D05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CC5FD-B399-4D8D-B08A-BE7F5918ACD9}"/>
              </a:ext>
            </a:extLst>
          </p:cNvPr>
          <p:cNvSpPr txBox="1">
            <a:spLocks/>
          </p:cNvSpPr>
          <p:nvPr/>
        </p:nvSpPr>
        <p:spPr>
          <a:xfrm>
            <a:off x="2820340" y="1428243"/>
            <a:ext cx="9128984" cy="1162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sum of the lengths of any two sides of a triangle is greater than the length of the third side.</a:t>
            </a:r>
            <a:endParaRPr lang="en-PH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567D7B2-1D44-5CCD-56FC-05D691B734BF}"/>
                  </a:ext>
                </a:extLst>
              </p:cNvPr>
              <p:cNvSpPr/>
              <p:nvPr/>
            </p:nvSpPr>
            <p:spPr>
              <a:xfrm>
                <a:off x="7877048" y="3539620"/>
                <a:ext cx="4072277" cy="85129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PH" sz="44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PH" sz="4400" b="0" i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𝑨𝑪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567D7B2-1D44-5CCD-56FC-05D691B73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048" y="3539620"/>
                <a:ext cx="4072277" cy="85129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19A7DF6-5EBF-1D7B-1FC5-EED673270602}"/>
                  </a:ext>
                </a:extLst>
              </p:cNvPr>
              <p:cNvSpPr/>
              <p:nvPr/>
            </p:nvSpPr>
            <p:spPr>
              <a:xfrm>
                <a:off x="7877047" y="4531404"/>
                <a:ext cx="4072277" cy="85129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4400" b="1" i="1" smtClean="0">
                          <a:latin typeface="Cambria Math" panose="02040503050406030204" pitchFamily="18" charset="0"/>
                        </a:rPr>
                        <m:t>𝑩𝑪</m:t>
                      </m:r>
                      <m:r>
                        <a:rPr lang="en-PH" sz="44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PH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PH" sz="4400" b="0" i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PH" sz="44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19A7DF6-5EBF-1D7B-1FC5-EED673270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047" y="4531404"/>
                <a:ext cx="4072277" cy="85129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526A820-E429-C18A-DFF4-E4984C9ABDAA}"/>
                  </a:ext>
                </a:extLst>
              </p:cNvPr>
              <p:cNvSpPr/>
              <p:nvPr/>
            </p:nvSpPr>
            <p:spPr>
              <a:xfrm>
                <a:off x="7894504" y="5483050"/>
                <a:ext cx="4072277" cy="85129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4400" b="1" i="1" smtClean="0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PH" sz="44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PH" sz="4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PH" sz="4400" b="0" i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PH" sz="4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PH" sz="4400" b="1" i="1"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526A820-E429-C18A-DFF4-E4984C9AB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504" y="5483050"/>
                <a:ext cx="4072277" cy="8512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FB0554E-67B5-84C1-D4AF-EB0F5A2E651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78" y="3273979"/>
            <a:ext cx="4469046" cy="3328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35680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 Inequality Theorem</a:t>
            </a:r>
            <a:endParaRPr lang="en-US" sz="2800" dirty="0">
              <a:ln w="28575">
                <a:solidFill>
                  <a:schemeClr val="tx1"/>
                </a:solidFill>
              </a:ln>
              <a:solidFill>
                <a:srgbClr val="92D05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EA2F77-0C41-63C0-517C-DD0763F64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886908"/>
                  </p:ext>
                </p:extLst>
              </p:nvPr>
            </p:nvGraphicFramePr>
            <p:xfrm>
              <a:off x="2850044" y="1287625"/>
              <a:ext cx="4463948" cy="5361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7866">
                      <a:extLst>
                        <a:ext uri="{9D8B030D-6E8A-4147-A177-3AD203B41FA5}">
                          <a16:colId xmlns:a16="http://schemas.microsoft.com/office/drawing/2014/main" val="2298640526"/>
                        </a:ext>
                      </a:extLst>
                    </a:gridCol>
                    <a:gridCol w="3096082">
                      <a:extLst>
                        <a:ext uri="{9D8B030D-6E8A-4147-A177-3AD203B41FA5}">
                          <a16:colId xmlns:a16="http://schemas.microsoft.com/office/drawing/2014/main" val="2266573521"/>
                        </a:ext>
                      </a:extLst>
                    </a:gridCol>
                  </a:tblGrid>
                  <a:tr h="11383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Side lengths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(inches)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210684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59242142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4315521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3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2381232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4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64877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5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26858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EA2F77-0C41-63C0-517C-DD0763F64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886908"/>
                  </p:ext>
                </p:extLst>
              </p:nvPr>
            </p:nvGraphicFramePr>
            <p:xfrm>
              <a:off x="2850044" y="1287625"/>
              <a:ext cx="4463948" cy="5361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7866">
                      <a:extLst>
                        <a:ext uri="{9D8B030D-6E8A-4147-A177-3AD203B41FA5}">
                          <a16:colId xmlns:a16="http://schemas.microsoft.com/office/drawing/2014/main" val="2298640526"/>
                        </a:ext>
                      </a:extLst>
                    </a:gridCol>
                    <a:gridCol w="3096082">
                      <a:extLst>
                        <a:ext uri="{9D8B030D-6E8A-4147-A177-3AD203B41FA5}">
                          <a16:colId xmlns:a16="http://schemas.microsoft.com/office/drawing/2014/main" val="2266573521"/>
                        </a:ext>
                      </a:extLst>
                    </a:gridCol>
                  </a:tblGrid>
                  <a:tr h="11383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Side lengths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(inches)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210684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1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137681" r="-1378" b="-424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9242142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2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235971" r="-1378" b="-321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4315521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3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335971" r="-1378" b="-221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2381232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4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439130" r="-1378" b="-1231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364877"/>
                      </a:ext>
                    </a:extLst>
                  </a:tr>
                  <a:tr h="8445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5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535252" r="-1378" b="-22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6858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D242FA2-02F5-CD50-1BD5-A17BFE3734C6}"/>
              </a:ext>
            </a:extLst>
          </p:cNvPr>
          <p:cNvSpPr txBox="1"/>
          <p:nvPr/>
        </p:nvSpPr>
        <p:spPr>
          <a:xfrm>
            <a:off x="7603241" y="1240970"/>
            <a:ext cx="4170784" cy="1200329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Tell whether a triangle can be constructed with segments of these lengths.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65FC4-23FC-70EF-0574-334C28C2F7F9}"/>
              </a:ext>
            </a:extLst>
          </p:cNvPr>
          <p:cNvSpPr txBox="1"/>
          <p:nvPr/>
        </p:nvSpPr>
        <p:spPr>
          <a:xfrm>
            <a:off x="8855557" y="2534609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91DB1-B8E3-0D48-E6B8-3AC42226CBEF}"/>
              </a:ext>
            </a:extLst>
          </p:cNvPr>
          <p:cNvSpPr txBox="1"/>
          <p:nvPr/>
        </p:nvSpPr>
        <p:spPr>
          <a:xfrm>
            <a:off x="8855557" y="3390883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F483C-36F4-9C02-64C9-3760A29B966C}"/>
              </a:ext>
            </a:extLst>
          </p:cNvPr>
          <p:cNvSpPr txBox="1"/>
          <p:nvPr/>
        </p:nvSpPr>
        <p:spPr>
          <a:xfrm>
            <a:off x="8855557" y="4247157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092AC-A91A-7580-2AFE-6B88EE3CAB5B}"/>
              </a:ext>
            </a:extLst>
          </p:cNvPr>
          <p:cNvSpPr txBox="1"/>
          <p:nvPr/>
        </p:nvSpPr>
        <p:spPr>
          <a:xfrm>
            <a:off x="8855557" y="5103431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2B623-08E8-DBFE-4CCD-CE139C7CAC4B}"/>
              </a:ext>
            </a:extLst>
          </p:cNvPr>
          <p:cNvSpPr txBox="1"/>
          <p:nvPr/>
        </p:nvSpPr>
        <p:spPr>
          <a:xfrm>
            <a:off x="8855557" y="5985141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98817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35680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 Inequality Theorem</a:t>
            </a:r>
            <a:endParaRPr lang="en-US" sz="2800" dirty="0">
              <a:ln w="28575">
                <a:solidFill>
                  <a:schemeClr val="tx1"/>
                </a:solidFill>
              </a:ln>
              <a:solidFill>
                <a:srgbClr val="92D05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EA2F77-0C41-63C0-517C-DD0763F64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3191868"/>
                  </p:ext>
                </p:extLst>
              </p:nvPr>
            </p:nvGraphicFramePr>
            <p:xfrm>
              <a:off x="2850044" y="1287625"/>
              <a:ext cx="4463948" cy="53143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7866">
                      <a:extLst>
                        <a:ext uri="{9D8B030D-6E8A-4147-A177-3AD203B41FA5}">
                          <a16:colId xmlns:a16="http://schemas.microsoft.com/office/drawing/2014/main" val="2298640526"/>
                        </a:ext>
                      </a:extLst>
                    </a:gridCol>
                    <a:gridCol w="3096082">
                      <a:extLst>
                        <a:ext uri="{9D8B030D-6E8A-4147-A177-3AD203B41FA5}">
                          <a16:colId xmlns:a16="http://schemas.microsoft.com/office/drawing/2014/main" val="2266573521"/>
                        </a:ext>
                      </a:extLst>
                    </a:gridCol>
                  </a:tblGrid>
                  <a:tr h="1339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Side lengths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(cm)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210684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6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PH" sz="4000" b="1" i="0" smtClean="0"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𝟐𝟕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59242142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7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4315521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8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PH" sz="4000" b="1" dirty="0"/>
                            <a:t>15</a:t>
                          </a:r>
                          <a14:m>
                            <m:oMath xmlns:m="http://schemas.openxmlformats.org/officeDocument/2006/math">
                              <m:r>
                                <a:rPr lang="en-PH" sz="4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  <m:r>
                                <a:rPr lang="en-PH" sz="4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4000" b="1" i="1" smtClean="0">
                                  <a:latin typeface="Cambria Math" panose="02040503050406030204" pitchFamily="18" charset="0"/>
                                </a:rPr>
                                <m:t>𝟑𝟎</m:t>
                              </m:r>
                            </m:oMath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2381232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9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PH" sz="40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40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</m:oMath>
                            </m:oMathPara>
                          </a14:m>
                          <a:endParaRPr lang="en-PH" sz="4000" dirty="0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53648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EA2F77-0C41-63C0-517C-DD0763F644C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3191868"/>
                  </p:ext>
                </p:extLst>
              </p:nvPr>
            </p:nvGraphicFramePr>
            <p:xfrm>
              <a:off x="2850044" y="1287625"/>
              <a:ext cx="4463948" cy="53143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7866">
                      <a:extLst>
                        <a:ext uri="{9D8B030D-6E8A-4147-A177-3AD203B41FA5}">
                          <a16:colId xmlns:a16="http://schemas.microsoft.com/office/drawing/2014/main" val="2298640526"/>
                        </a:ext>
                      </a:extLst>
                    </a:gridCol>
                    <a:gridCol w="3096082">
                      <a:extLst>
                        <a:ext uri="{9D8B030D-6E8A-4147-A177-3AD203B41FA5}">
                          <a16:colId xmlns:a16="http://schemas.microsoft.com/office/drawing/2014/main" val="2266573521"/>
                        </a:ext>
                      </a:extLst>
                    </a:gridCol>
                  </a:tblGrid>
                  <a:tr h="13393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Group #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Side lengths</a:t>
                          </a:r>
                        </a:p>
                        <a:p>
                          <a:pPr algn="ctr"/>
                          <a:r>
                            <a:rPr lang="en-US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(cm)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B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210684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6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136810" r="-1378" b="-311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9242142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7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235366" r="-1378" b="-2097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4315521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8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337423" r="-1378" b="-111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2381232"/>
                      </a:ext>
                    </a:extLst>
                  </a:tr>
                  <a:tr h="9937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/>
                            <a:t>9</a:t>
                          </a:r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882" t="-437423" r="-1378" b="-11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53648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D242FA2-02F5-CD50-1BD5-A17BFE3734C6}"/>
              </a:ext>
            </a:extLst>
          </p:cNvPr>
          <p:cNvSpPr txBox="1"/>
          <p:nvPr/>
        </p:nvSpPr>
        <p:spPr>
          <a:xfrm>
            <a:off x="7603241" y="1240970"/>
            <a:ext cx="4170784" cy="1200329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Tell whether a triangle can be constructed with segments of these lengths.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65FC4-23FC-70EF-0574-334C28C2F7F9}"/>
              </a:ext>
            </a:extLst>
          </p:cNvPr>
          <p:cNvSpPr txBox="1"/>
          <p:nvPr/>
        </p:nvSpPr>
        <p:spPr>
          <a:xfrm>
            <a:off x="8829065" y="2733234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91DB1-B8E3-0D48-E6B8-3AC42226CBEF}"/>
              </a:ext>
            </a:extLst>
          </p:cNvPr>
          <p:cNvSpPr txBox="1"/>
          <p:nvPr/>
        </p:nvSpPr>
        <p:spPr>
          <a:xfrm>
            <a:off x="8855557" y="3711442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2F483C-36F4-9C02-64C9-3760A29B966C}"/>
              </a:ext>
            </a:extLst>
          </p:cNvPr>
          <p:cNvSpPr txBox="1"/>
          <p:nvPr/>
        </p:nvSpPr>
        <p:spPr>
          <a:xfrm>
            <a:off x="8829065" y="4729182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092AC-A91A-7580-2AFE-6B88EE3CAB5B}"/>
              </a:ext>
            </a:extLst>
          </p:cNvPr>
          <p:cNvSpPr txBox="1"/>
          <p:nvPr/>
        </p:nvSpPr>
        <p:spPr>
          <a:xfrm>
            <a:off x="8855557" y="5908622"/>
            <a:ext cx="1827994" cy="646331"/>
          </a:xfrm>
          <a:prstGeom prst="rect">
            <a:avLst/>
          </a:prstGeom>
          <a:noFill/>
          <a:ln w="57150">
            <a:solidFill>
              <a:srgbClr val="55A22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74319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7A3E89-5ABD-AB5D-274C-A12DBB1D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407" y="1834647"/>
            <a:ext cx="5099238" cy="503720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A691D-086F-9EE5-1071-F8E45B215DA9}"/>
              </a:ext>
            </a:extLst>
          </p:cNvPr>
          <p:cNvSpPr txBox="1"/>
          <p:nvPr/>
        </p:nvSpPr>
        <p:spPr>
          <a:xfrm>
            <a:off x="3701437" y="1419149"/>
            <a:ext cx="6832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https://www.geogebra.org/m/K5CEeBEu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2262F4-58B1-3155-F009-1585856BA7BA}"/>
              </a:ext>
            </a:extLst>
          </p:cNvPr>
          <p:cNvSpPr txBox="1">
            <a:spLocks/>
          </p:cNvSpPr>
          <p:nvPr/>
        </p:nvSpPr>
        <p:spPr>
          <a:xfrm>
            <a:off x="7971861" y="2161884"/>
            <a:ext cx="3783396" cy="4382729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3200" dirty="0"/>
              <a:t>An interactive geometry tool, where students can dynamically adjust triangle side lengths to observe when they do and don’t meet the Triangle Inequality Theorem.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3E5CCA-A897-166D-4BA5-49B4BD3D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44" y="225125"/>
            <a:ext cx="7592132" cy="11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200329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3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3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3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31455"/>
            <a:ext cx="3588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3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Tell whether a triangle can be constructed with segments having these lengths.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B5BE5CE-7550-B388-DE30-5208A53E9967}"/>
                  </a:ext>
                </a:extLst>
              </p:cNvPr>
              <p:cNvSpPr/>
              <p:nvPr/>
            </p:nvSpPr>
            <p:spPr>
              <a:xfrm>
                <a:off x="3514196" y="1901790"/>
                <a:ext cx="5293902" cy="102155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5400" b="1" dirty="0"/>
                  <a:t>1.)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PH" sz="5400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B5BE5CE-7550-B388-DE30-5208A53E99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196" y="1901790"/>
                <a:ext cx="5293902" cy="1021556"/>
              </a:xfrm>
              <a:prstGeom prst="roundRect">
                <a:avLst/>
              </a:prstGeom>
              <a:blipFill>
                <a:blip r:embed="rId5"/>
                <a:stretch>
                  <a:fillRect l="-5052" t="-10588" b="-30000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332C277-B3FF-0C00-07A5-22131B497215}"/>
                  </a:ext>
                </a:extLst>
              </p:cNvPr>
              <p:cNvSpPr/>
              <p:nvPr/>
            </p:nvSpPr>
            <p:spPr>
              <a:xfrm>
                <a:off x="3514195" y="3429000"/>
                <a:ext cx="5293904" cy="102155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PH" sz="5400" b="1" dirty="0"/>
                  <a:t>2.) </a:t>
                </a:r>
                <a14:m>
                  <m:oMath xmlns:m="http://schemas.openxmlformats.org/officeDocument/2006/math"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𝟏𝟕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𝟏𝟕</m:t>
                    </m:r>
                  </m:oMath>
                </a14:m>
                <a:endParaRPr lang="en-PH" sz="540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332C277-B3FF-0C00-07A5-22131B497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195" y="3429000"/>
                <a:ext cx="5293904" cy="1021556"/>
              </a:xfrm>
              <a:prstGeom prst="roundRect">
                <a:avLst/>
              </a:prstGeom>
              <a:blipFill>
                <a:blip r:embed="rId6"/>
                <a:stretch>
                  <a:fillRect l="-5052" t="-10651" b="-30769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531BBC-19A6-0831-FC39-CF7B51B823C2}"/>
                  </a:ext>
                </a:extLst>
              </p:cNvPr>
              <p:cNvSpPr/>
              <p:nvPr/>
            </p:nvSpPr>
            <p:spPr>
              <a:xfrm>
                <a:off x="3514195" y="5063837"/>
                <a:ext cx="5293903" cy="102155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5400" b="1" dirty="0"/>
                  <a:t>3.)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𝟔𝟎</m:t>
                    </m:r>
                  </m:oMath>
                </a14:m>
                <a:endParaRPr lang="en-PH" sz="5400" dirty="0"/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531BBC-19A6-0831-FC39-CF7B51B823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195" y="5063837"/>
                <a:ext cx="5293903" cy="1021556"/>
              </a:xfrm>
              <a:prstGeom prst="roundRect">
                <a:avLst/>
              </a:prstGeom>
              <a:blipFill>
                <a:blip r:embed="rId7"/>
                <a:stretch>
                  <a:fillRect l="-5052" t="-10651" b="-30769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E5822FF5-C9E6-192F-3696-4C7E6380F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62" y="5416422"/>
            <a:ext cx="2438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8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200329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96547" y="156017"/>
            <a:ext cx="3588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EXPANDED OPPORTUNITY: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93307"/>
            <a:ext cx="5802433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Tell whether a triangle can be constructed with segments having these lengths.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B5BE5CE-7550-B388-DE30-5208A53E9967}"/>
                  </a:ext>
                </a:extLst>
              </p:cNvPr>
              <p:cNvSpPr/>
              <p:nvPr/>
            </p:nvSpPr>
            <p:spPr>
              <a:xfrm>
                <a:off x="3128861" y="2041749"/>
                <a:ext cx="6369701" cy="1021556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5400" b="1" dirty="0"/>
                  <a:t>1.)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endParaRPr lang="en-PH" sz="5400" dirty="0"/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CB5BE5CE-7550-B388-DE30-5208A53E99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861" y="2041749"/>
                <a:ext cx="6369701" cy="1021556"/>
              </a:xfrm>
              <a:prstGeom prst="roundRect">
                <a:avLst/>
              </a:prstGeom>
              <a:blipFill>
                <a:blip r:embed="rId3"/>
                <a:stretch>
                  <a:fillRect l="-4202" t="-10588" b="-30000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332C277-B3FF-0C00-07A5-22131B497215}"/>
                  </a:ext>
                </a:extLst>
              </p:cNvPr>
              <p:cNvSpPr/>
              <p:nvPr/>
            </p:nvSpPr>
            <p:spPr>
              <a:xfrm>
                <a:off x="3128859" y="3539518"/>
                <a:ext cx="6369703" cy="102155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PH" sz="5400" b="1" dirty="0"/>
                  <a:t>2.)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𝟑𝟎</m:t>
                    </m:r>
                  </m:oMath>
                </a14:m>
                <a:endParaRPr lang="en-PH" sz="540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332C277-B3FF-0C00-07A5-22131B497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859" y="3539518"/>
                <a:ext cx="6369703" cy="1021556"/>
              </a:xfrm>
              <a:prstGeom prst="roundRect">
                <a:avLst/>
              </a:prstGeom>
              <a:blipFill>
                <a:blip r:embed="rId4"/>
                <a:stretch>
                  <a:fillRect l="-4202" t="-10651" b="-30769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531BBC-19A6-0831-FC39-CF7B51B823C2}"/>
                  </a:ext>
                </a:extLst>
              </p:cNvPr>
              <p:cNvSpPr/>
              <p:nvPr/>
            </p:nvSpPr>
            <p:spPr>
              <a:xfrm>
                <a:off x="3099772" y="5037287"/>
                <a:ext cx="6369703" cy="102155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5400" b="1" dirty="0"/>
                  <a:t>3.)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PH" sz="5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𝟔𝟎</m:t>
                    </m:r>
                  </m:oMath>
                </a14:m>
                <a:endParaRPr lang="en-PH" sz="5400" dirty="0"/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3531BBC-19A6-0831-FC39-CF7B51B823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772" y="5037287"/>
                <a:ext cx="6369703" cy="1021556"/>
              </a:xfrm>
              <a:prstGeom prst="roundRect">
                <a:avLst/>
              </a:prstGeom>
              <a:blipFill>
                <a:blip r:embed="rId5"/>
                <a:stretch>
                  <a:fillRect l="-4202" t="-10000" b="-30588"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4760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E58A9EEB-9023-44B2-CE6E-6D820F239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1062" y="-53085"/>
            <a:ext cx="3817317" cy="17483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545840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778968" y="313157"/>
            <a:ext cx="529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REFLECTION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8189169" y="102635"/>
            <a:ext cx="4002831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6B419-392C-2B2E-3CBF-14BBB9AE4CA4}"/>
              </a:ext>
            </a:extLst>
          </p:cNvPr>
          <p:cNvSpPr txBox="1"/>
          <p:nvPr/>
        </p:nvSpPr>
        <p:spPr>
          <a:xfrm>
            <a:off x="2964026" y="1905547"/>
            <a:ext cx="84193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What is one key takeaway you have regarding the Triangle Inequality Theorem?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How did working in a group help you understand the theorem better?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Can you think of a real-life situation where balance and cooperation, similar to a triangle, are important?</a:t>
            </a:r>
          </a:p>
        </p:txBody>
      </p:sp>
    </p:spTree>
    <p:extLst>
      <p:ext uri="{BB962C8B-B14F-4D97-AF65-F5344CB8AC3E}">
        <p14:creationId xmlns:p14="http://schemas.microsoft.com/office/powerpoint/2010/main" val="11151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Triangle Inequality Theorem to prove Triangle Inequalities while scheduling regular breaks for introspection and improvement of reasoning skills.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DF9340-1C8A-E476-BA8E-D35D6A03A7F3}"/>
              </a:ext>
            </a:extLst>
          </p:cNvPr>
          <p:cNvSpPr txBox="1"/>
          <p:nvPr/>
        </p:nvSpPr>
        <p:spPr>
          <a:xfrm>
            <a:off x="0" y="1283993"/>
            <a:ext cx="154888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3286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229708"/>
            <a:ext cx="12192000" cy="3004199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TRIANGLE</a:t>
            </a:r>
          </a:p>
          <a:p>
            <a:pPr algn="ctr"/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9924237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Life 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713960" y="1890583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LPO1: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mindful, self-directed learner and role model, consciously expressing my Faith.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6179BD-EC84-49C9-8A54-BB60AEAF530A}"/>
              </a:ext>
            </a:extLst>
          </p:cNvPr>
          <p:cNvSpPr txBox="1">
            <a:spLocks/>
          </p:cNvSpPr>
          <p:nvPr/>
        </p:nvSpPr>
        <p:spPr>
          <a:xfrm>
            <a:off x="713960" y="4303645"/>
            <a:ext cx="10764079" cy="1938130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LPO5:</a:t>
            </a:r>
            <a:r>
              <a:rPr lang="en-US" sz="36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 am a caring, committed advocate for peace and universal well-being, impelled by compassion and charity for all.</a:t>
            </a:r>
          </a:p>
        </p:txBody>
      </p:sp>
    </p:spTree>
    <p:extLst>
      <p:ext uri="{BB962C8B-B14F-4D97-AF65-F5344CB8AC3E}">
        <p14:creationId xmlns:p14="http://schemas.microsoft.com/office/powerpoint/2010/main" val="183358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Explore this!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AA2EBF-1B93-DAB0-657D-5EB74C075003}"/>
              </a:ext>
            </a:extLst>
          </p:cNvPr>
          <p:cNvGrpSpPr/>
          <p:nvPr/>
        </p:nvGrpSpPr>
        <p:grpSpPr>
          <a:xfrm>
            <a:off x="2674581" y="1367611"/>
            <a:ext cx="4288065" cy="5164034"/>
            <a:chOff x="6864027" y="679147"/>
            <a:chExt cx="4288065" cy="5164034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EEDA59B5-D6E5-DC9F-D273-31A87AABEF7B}"/>
                </a:ext>
              </a:extLst>
            </p:cNvPr>
            <p:cNvSpPr/>
            <p:nvPr/>
          </p:nvSpPr>
          <p:spPr>
            <a:xfrm>
              <a:off x="7579739" y="1263922"/>
              <a:ext cx="3227267" cy="3994484"/>
            </a:xfrm>
            <a:prstGeom prst="triangle">
              <a:avLst>
                <a:gd name="adj" fmla="val 0"/>
              </a:avLst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2F4C3-C58C-F79A-20B9-A64A57180DC0}"/>
                </a:ext>
              </a:extLst>
            </p:cNvPr>
            <p:cNvSpPr/>
            <p:nvPr/>
          </p:nvSpPr>
          <p:spPr>
            <a:xfrm>
              <a:off x="7579739" y="4667315"/>
              <a:ext cx="733064" cy="59109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F92953F-7188-61D0-C4C7-A4F729871C0E}"/>
                    </a:ext>
                  </a:extLst>
                </p:cNvPr>
                <p:cNvSpPr txBox="1"/>
                <p:nvPr/>
              </p:nvSpPr>
              <p:spPr>
                <a:xfrm>
                  <a:off x="7282959" y="679147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450FD3D-458E-4727-9A70-8C0ACE9E7B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2959" y="679147"/>
                  <a:ext cx="513348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7E71951-97BF-1DF4-F17B-3E25E541FF93}"/>
                    </a:ext>
                  </a:extLst>
                </p:cNvPr>
                <p:cNvSpPr txBox="1"/>
                <p:nvPr/>
              </p:nvSpPr>
              <p:spPr>
                <a:xfrm>
                  <a:off x="7066391" y="5258406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666216A-16BA-4D01-AF44-53E999869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6391" y="5258406"/>
                  <a:ext cx="513348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5A9355-EF51-EEB1-B7CF-0B889246A6F9}"/>
                    </a:ext>
                  </a:extLst>
                </p:cNvPr>
                <p:cNvSpPr txBox="1"/>
                <p:nvPr/>
              </p:nvSpPr>
              <p:spPr>
                <a:xfrm>
                  <a:off x="10638744" y="5232406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F5A9355-EF51-EEB1-B7CF-0B889246A6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8744" y="5232406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ECBE428-20A8-A49B-78EF-ED51FF3DCD23}"/>
                    </a:ext>
                  </a:extLst>
                </p:cNvPr>
                <p:cNvSpPr txBox="1"/>
                <p:nvPr/>
              </p:nvSpPr>
              <p:spPr>
                <a:xfrm>
                  <a:off x="7549446" y="2015230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AD3E6C2-CFA2-49B1-BD2F-E27497990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9446" y="2015230"/>
                  <a:ext cx="786063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EE9E437-D7BC-5DC4-1346-0D4AC4AA7630}"/>
                    </a:ext>
                  </a:extLst>
                </p:cNvPr>
                <p:cNvSpPr txBox="1"/>
                <p:nvPr/>
              </p:nvSpPr>
              <p:spPr>
                <a:xfrm>
                  <a:off x="9674648" y="4667314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EE9E437-D7BC-5DC4-1346-0D4AC4AA76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4648" y="4667314"/>
                  <a:ext cx="786063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4F0B7A4-7FC2-90A7-AB15-E2D429BF2E58}"/>
                    </a:ext>
                  </a:extLst>
                </p:cNvPr>
                <p:cNvSpPr txBox="1"/>
                <p:nvPr/>
              </p:nvSpPr>
              <p:spPr>
                <a:xfrm rot="3088566">
                  <a:off x="8867707" y="2868131"/>
                  <a:ext cx="140709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lang="en-PH" sz="32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PH" sz="3200" b="1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a14:m>
                  <a:r>
                    <a:rPr lang="en-PH" sz="3200" b="1" dirty="0"/>
                    <a:t> 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C412C680-0D4B-40F3-895C-1B7E7AB2C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088566">
                  <a:off x="8867707" y="2868131"/>
                  <a:ext cx="1407099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E82AF0-094F-9861-8B70-6EEEDC383D62}"/>
                    </a:ext>
                  </a:extLst>
                </p:cNvPr>
                <p:cNvSpPr txBox="1"/>
                <p:nvPr/>
              </p:nvSpPr>
              <p:spPr>
                <a:xfrm>
                  <a:off x="8710552" y="5252089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9081BA8-C161-422E-AD1E-559B54A046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0552" y="5252089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 r="-55039"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9F490E9-ADEC-E9D5-775F-7E2ECF5782FD}"/>
                    </a:ext>
                  </a:extLst>
                </p:cNvPr>
                <p:cNvSpPr txBox="1"/>
                <p:nvPr/>
              </p:nvSpPr>
              <p:spPr>
                <a:xfrm rot="16200000">
                  <a:off x="6763383" y="3261164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PH" sz="32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9A6562-62C4-4146-8BE2-5BC131CD11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763383" y="3261164"/>
                  <a:ext cx="786063" cy="584775"/>
                </a:xfrm>
                <a:prstGeom prst="rect">
                  <a:avLst/>
                </a:prstGeom>
                <a:blipFill>
                  <a:blip r:embed="rId10"/>
                  <a:stretch>
                    <a:fillRect t="-55039"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E66DF2D-7F07-8B08-3BFC-16ABB6DF0F52}"/>
                    </a:ext>
                  </a:extLst>
                </p:cNvPr>
                <p:cNvSpPr txBox="1"/>
                <p:nvPr/>
              </p:nvSpPr>
              <p:spPr>
                <a:xfrm>
                  <a:off x="7554040" y="4719246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9D8A794-F3F2-4334-B019-ED15F603CB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040" y="4719246"/>
                  <a:ext cx="786063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P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196675" y="1511546"/>
            <a:ext cx="4810619" cy="59961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Which side is the shortest?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6676" y="2131161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𝐴𝑊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676" y="2131161"/>
                <a:ext cx="4810619" cy="8649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186359" y="3273816"/>
            <a:ext cx="4810618" cy="59961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Which angle is the smallest?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86359" y="3882766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359" y="3882766"/>
                <a:ext cx="4810619" cy="8649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AA46F9B9-7387-C9CC-1C89-6F255B0651DD}"/>
              </a:ext>
            </a:extLst>
          </p:cNvPr>
          <p:cNvSpPr txBox="1">
            <a:spLocks/>
          </p:cNvSpPr>
          <p:nvPr/>
        </p:nvSpPr>
        <p:spPr>
          <a:xfrm>
            <a:off x="7196675" y="5007384"/>
            <a:ext cx="4800303" cy="164861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What is the relation between the shortest side to the smallest angle of the given triangle?</a:t>
            </a:r>
          </a:p>
        </p:txBody>
      </p:sp>
    </p:spTree>
    <p:extLst>
      <p:ext uri="{BB962C8B-B14F-4D97-AF65-F5344CB8AC3E}">
        <p14:creationId xmlns:p14="http://schemas.microsoft.com/office/powerpoint/2010/main" val="38234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-1" y="205226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Essential</a:t>
            </a:r>
            <a:r>
              <a:rPr lang="en-US" sz="5400" dirty="0">
                <a:ln w="28575">
                  <a:solidFill>
                    <a:srgbClr val="00B050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 </a:t>
            </a:r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Performance Outcomes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850594" y="1490870"/>
            <a:ext cx="10764079" cy="169474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EPO9: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Manage their time and energy to allow for regular periods of reflection and introspection, renewal, and direction-setting</a:t>
            </a:r>
            <a:r>
              <a:rPr lang="en-US" sz="36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7B6FC-6216-6481-0CDE-DE5EF46E1942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Program Outcomes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4F3F3D-8A8A-9D23-AB43-F77ED5E2648D}"/>
              </a:ext>
            </a:extLst>
          </p:cNvPr>
          <p:cNvSpPr txBox="1">
            <a:spLocks/>
          </p:cNvSpPr>
          <p:nvPr/>
        </p:nvSpPr>
        <p:spPr>
          <a:xfrm>
            <a:off x="850593" y="4714644"/>
            <a:ext cx="10764079" cy="1667626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PO1:</a:t>
            </a:r>
            <a:r>
              <a:rPr lang="en-US" sz="3200" dirty="0">
                <a:ln w="28575">
                  <a:noFill/>
                </a:ln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Accurately apply fundamental mathematical concepts, skills, processes, and tools to address appropriate real-life situations and derive workable solutions to them.</a:t>
            </a:r>
          </a:p>
        </p:txBody>
      </p:sp>
    </p:spTree>
    <p:extLst>
      <p:ext uri="{BB962C8B-B14F-4D97-AF65-F5344CB8AC3E}">
        <p14:creationId xmlns:p14="http://schemas.microsoft.com/office/powerpoint/2010/main" val="575136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Triangle Inequality Theorem to prove Triangle Inequalities while scheduling regular breaks for introspection and improvement of reasoning skills.</a:t>
            </a:r>
          </a:p>
        </p:txBody>
      </p:sp>
    </p:spTree>
    <p:extLst>
      <p:ext uri="{BB962C8B-B14F-4D97-AF65-F5344CB8AC3E}">
        <p14:creationId xmlns:p14="http://schemas.microsoft.com/office/powerpoint/2010/main" val="2073486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1278294"/>
            <a:ext cx="12192000" cy="3536302"/>
          </a:xfrm>
          <a:prstGeom prst="rect">
            <a:avLst/>
          </a:prstGeom>
          <a:solidFill>
            <a:srgbClr val="55A22E"/>
          </a:solidFill>
          <a:ln>
            <a:solidFill>
              <a:srgbClr val="FFC00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DETERMINE THE RANGE OF POSSIBLE LENGTHS OF THE THIRD SIDE</a:t>
            </a:r>
          </a:p>
        </p:txBody>
      </p:sp>
    </p:spTree>
    <p:extLst>
      <p:ext uri="{BB962C8B-B14F-4D97-AF65-F5344CB8AC3E}">
        <p14:creationId xmlns:p14="http://schemas.microsoft.com/office/powerpoint/2010/main" val="32619959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A34C28F8-50CD-E23E-4683-1FCF09EEC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62" y="-153569"/>
            <a:ext cx="5160784" cy="46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3882D8-49A4-1AF0-7C05-77438AEE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93" y="4017599"/>
            <a:ext cx="3243107" cy="29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DE3F853-326F-B69B-05A2-6D7646672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274">
            <a:off x="5054601" y="1186693"/>
            <a:ext cx="1265419" cy="13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6261235" y="779702"/>
            <a:ext cx="32301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n w="127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Imagine you are designing a triangular garden. You have two sides measured, but you need to find out how long the third side can be.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BF8C99E-BB09-7F56-8966-B9046F210210}"/>
              </a:ext>
            </a:extLst>
          </p:cNvPr>
          <p:cNvSpPr/>
          <p:nvPr/>
        </p:nvSpPr>
        <p:spPr>
          <a:xfrm flipH="1">
            <a:off x="2480440" y="106322"/>
            <a:ext cx="7884367" cy="4643738"/>
          </a:xfrm>
          <a:prstGeom prst="cloudCallou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30883-3BCC-2C6A-EE69-2E13141411A5}"/>
              </a:ext>
            </a:extLst>
          </p:cNvPr>
          <p:cNvSpPr txBox="1"/>
          <p:nvPr/>
        </p:nvSpPr>
        <p:spPr>
          <a:xfrm>
            <a:off x="3015841" y="5552794"/>
            <a:ext cx="62343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n w="1270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conditions must be met for this garden to be a triangle?" </a:t>
            </a:r>
          </a:p>
        </p:txBody>
      </p:sp>
    </p:spTree>
    <p:extLst>
      <p:ext uri="{BB962C8B-B14F-4D97-AF65-F5344CB8AC3E}">
        <p14:creationId xmlns:p14="http://schemas.microsoft.com/office/powerpoint/2010/main" val="5509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3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4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4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724831" y="93307"/>
            <a:ext cx="9237014" cy="3713584"/>
          </a:xfrm>
          <a:prstGeom prst="rect">
            <a:avLst/>
          </a:prstGeom>
          <a:solidFill>
            <a:srgbClr val="99FF66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An architect is designing a triangular garden. She has already measured two sides: one is 11 meters, and the other is 8 meters. Now, she needs to determine the possible range for the length of the third side to ensure the garden forms a proper triangle. She has started her calculations to find this range. Can you figure out how she determined the possible lengths for the third side?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3CCBE-7BB9-4998-CD71-9BD8D407D254}"/>
              </a:ext>
            </a:extLst>
          </p:cNvPr>
          <p:cNvSpPr txBox="1">
            <a:spLocks/>
          </p:cNvSpPr>
          <p:nvPr/>
        </p:nvSpPr>
        <p:spPr>
          <a:xfrm>
            <a:off x="2724831" y="3806892"/>
            <a:ext cx="9237014" cy="295780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63ECAD-44A9-9680-DCCA-131DA7CD5FCA}"/>
                  </a:ext>
                </a:extLst>
              </p:cNvPr>
              <p:cNvSpPr txBox="1"/>
              <p:nvPr/>
            </p:nvSpPr>
            <p:spPr>
              <a:xfrm>
                <a:off x="3906561" y="3760623"/>
                <a:ext cx="25752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11−8</m:t>
                      </m:r>
                    </m:oMath>
                  </m:oMathPara>
                </a14:m>
                <a:endParaRPr lang="en-US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63ECAD-44A9-9680-DCCA-131DA7CD5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561" y="3760623"/>
                <a:ext cx="257524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4F9764-F894-E621-83F3-FDD9C58D5BF9}"/>
                  </a:ext>
                </a:extLst>
              </p:cNvPr>
              <p:cNvSpPr txBox="1"/>
              <p:nvPr/>
            </p:nvSpPr>
            <p:spPr>
              <a:xfrm>
                <a:off x="4009199" y="4528427"/>
                <a:ext cx="25752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4F9764-F894-E621-83F3-FDD9C58D5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199" y="4528427"/>
                <a:ext cx="2575249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CA751F-4B31-5E9F-A9CD-ADB330D97BB8}"/>
                  </a:ext>
                </a:extLst>
              </p:cNvPr>
              <p:cNvSpPr txBox="1"/>
              <p:nvPr/>
            </p:nvSpPr>
            <p:spPr>
              <a:xfrm>
                <a:off x="7663542" y="3785903"/>
                <a:ext cx="25752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sz="54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5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CA751F-4B31-5E9F-A9CD-ADB330D97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542" y="3785903"/>
                <a:ext cx="2575249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6A17A3-B375-BB30-4074-E29CEF492C19}"/>
                  </a:ext>
                </a:extLst>
              </p:cNvPr>
              <p:cNvSpPr txBox="1"/>
              <p:nvPr/>
            </p:nvSpPr>
            <p:spPr>
              <a:xfrm>
                <a:off x="5433670" y="4596456"/>
                <a:ext cx="317537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  </m:t>
                      </m:r>
                      <m:r>
                        <a:rPr lang="en-US" sz="5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5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&lt;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6A17A3-B375-BB30-4074-E29CEF492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670" y="4596456"/>
                <a:ext cx="3175374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6CBC3E-F4C2-9559-0A3A-78910539B693}"/>
                  </a:ext>
                </a:extLst>
              </p:cNvPr>
              <p:cNvSpPr txBox="1"/>
              <p:nvPr/>
            </p:nvSpPr>
            <p:spPr>
              <a:xfrm>
                <a:off x="7663542" y="4611247"/>
                <a:ext cx="25752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US" sz="5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6CBC3E-F4C2-9559-0A3A-78910539B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542" y="4611247"/>
                <a:ext cx="2575249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F3F4978-DE42-23A8-9B62-0F64BEE98C1C}"/>
              </a:ext>
            </a:extLst>
          </p:cNvPr>
          <p:cNvSpPr txBox="1"/>
          <p:nvPr/>
        </p:nvSpPr>
        <p:spPr>
          <a:xfrm>
            <a:off x="2791052" y="5634683"/>
            <a:ext cx="9237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length of the third side of the triangular garden should be between </a:t>
            </a:r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meters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32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meters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3413ECC4-4E19-C3FC-C373-C2EB4F364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52" y="5451757"/>
            <a:ext cx="2361134" cy="13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9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  <p:bldP spid="2" grpId="0" animBg="1"/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1575" y="97380"/>
            <a:ext cx="8881241" cy="1077218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764567" y="97379"/>
            <a:ext cx="89667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DETERMINE THE RANGE OF POSSIBLE LENGTHS OF THE THIRD SIDE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71E43-138D-4CEC-1058-6A527207756E}"/>
              </a:ext>
            </a:extLst>
          </p:cNvPr>
          <p:cNvSpPr txBox="1">
            <a:spLocks/>
          </p:cNvSpPr>
          <p:nvPr/>
        </p:nvSpPr>
        <p:spPr>
          <a:xfrm>
            <a:off x="2656660" y="1494879"/>
            <a:ext cx="9182532" cy="1777482"/>
          </a:xfrm>
          <a:prstGeom prst="rect">
            <a:avLst/>
          </a:prstGeom>
          <a:noFill/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The length of any side of a triangle must lie between the sum and (positive) difference of the lengths of the two sides.</a:t>
            </a:r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D87B0-5E0D-470E-4955-6DDBCD295F6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40" y="4109115"/>
            <a:ext cx="3219806" cy="273202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2858B36-4678-CBD8-DE7F-D0F06AE8BC71}"/>
                  </a:ext>
                </a:extLst>
              </p:cNvPr>
              <p:cNvSpPr/>
              <p:nvPr/>
            </p:nvSpPr>
            <p:spPr>
              <a:xfrm>
                <a:off x="3245287" y="3292376"/>
                <a:ext cx="1793291" cy="78319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PH" sz="40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PH" sz="40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PH" sz="40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PH" sz="40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PH" sz="40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PH" sz="4000" dirty="0"/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2858B36-4678-CBD8-DE7F-D0F06AE8BC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287" y="3292376"/>
                <a:ext cx="1793291" cy="78319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BF03D86-C37B-36CB-EC3B-E16F6AF98D57}"/>
              </a:ext>
            </a:extLst>
          </p:cNvPr>
          <p:cNvSpPr/>
          <p:nvPr/>
        </p:nvSpPr>
        <p:spPr>
          <a:xfrm>
            <a:off x="9962623" y="3290626"/>
            <a:ext cx="1228221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PH" sz="4000" b="1" dirty="0">
                <a:latin typeface="Cambria" panose="02040503050406030204" pitchFamily="18" charset="0"/>
                <a:ea typeface="Cambria" panose="02040503050406030204" pitchFamily="18" charset="0"/>
              </a:rPr>
              <a:t>SUM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933C8-F483-3418-8447-F279BD7AF811}"/>
              </a:ext>
            </a:extLst>
          </p:cNvPr>
          <p:cNvSpPr/>
          <p:nvPr/>
        </p:nvSpPr>
        <p:spPr>
          <a:xfrm>
            <a:off x="5752275" y="3330029"/>
            <a:ext cx="3159839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PH" sz="4000" b="1" dirty="0">
                <a:latin typeface="Cambria" panose="02040503050406030204" pitchFamily="18" charset="0"/>
                <a:ea typeface="Cambria" panose="02040503050406030204" pitchFamily="18" charset="0"/>
              </a:rPr>
              <a:t>DIFFERENCE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131A8E-59DA-A571-8CA5-397ED8A82A16}"/>
                  </a:ext>
                </a:extLst>
              </p:cNvPr>
              <p:cNvSpPr/>
              <p:nvPr/>
            </p:nvSpPr>
            <p:spPr>
              <a:xfrm>
                <a:off x="9501404" y="4313052"/>
                <a:ext cx="2337788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PH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PH" sz="4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131A8E-59DA-A571-8CA5-397ED8A82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1404" y="4313052"/>
                <a:ext cx="2337788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AC24AC-FAA3-F1B4-FB01-FDCC77953670}"/>
                  </a:ext>
                </a:extLst>
              </p:cNvPr>
              <p:cNvSpPr/>
              <p:nvPr/>
            </p:nvSpPr>
            <p:spPr>
              <a:xfrm>
                <a:off x="6096000" y="4245835"/>
                <a:ext cx="2337788" cy="7078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PH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PH" sz="4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AC24AC-FAA3-F1B4-FB01-FDCC77953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245835"/>
                <a:ext cx="233778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2FD186-A411-1C66-1BF4-18F867B5FF00}"/>
                  </a:ext>
                </a:extLst>
              </p:cNvPr>
              <p:cNvSpPr/>
              <p:nvPr/>
            </p:nvSpPr>
            <p:spPr>
              <a:xfrm>
                <a:off x="5465505" y="5442193"/>
                <a:ext cx="674653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PH" sz="4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PH" sz="4800" b="1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PH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PH" sz="4800" b="1" i="1" smtClean="0"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en-PH" sz="4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PH" sz="4800" b="1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2FD186-A411-1C66-1BF4-18F867B5F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505" y="5442193"/>
                <a:ext cx="6746536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48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872811D-5811-B4CE-4C89-CDB1E0D9D349}"/>
              </a:ext>
            </a:extLst>
          </p:cNvPr>
          <p:cNvSpPr/>
          <p:nvPr/>
        </p:nvSpPr>
        <p:spPr>
          <a:xfrm>
            <a:off x="2835297" y="84870"/>
            <a:ext cx="3481233" cy="10772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1575" y="97380"/>
            <a:ext cx="8881241" cy="1077218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6372808" y="127285"/>
            <a:ext cx="5358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Determine the range of possible lengths of the third side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03D86-C37B-36CB-EC3B-E16F6AF98D57}"/>
              </a:ext>
            </a:extLst>
          </p:cNvPr>
          <p:cNvSpPr/>
          <p:nvPr/>
        </p:nvSpPr>
        <p:spPr>
          <a:xfrm>
            <a:off x="7995420" y="2692021"/>
            <a:ext cx="3738465" cy="707886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PH" sz="4000" b="1" dirty="0">
                <a:latin typeface="Cambria" panose="02040503050406030204" pitchFamily="18" charset="0"/>
                <a:ea typeface="Cambria" panose="02040503050406030204" pitchFamily="18" charset="0"/>
              </a:rPr>
              <a:t>SUM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933C8-F483-3418-8447-F279BD7AF811}"/>
              </a:ext>
            </a:extLst>
          </p:cNvPr>
          <p:cNvSpPr/>
          <p:nvPr/>
        </p:nvSpPr>
        <p:spPr>
          <a:xfrm>
            <a:off x="2989981" y="2661018"/>
            <a:ext cx="3159839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PH" sz="4000" b="1" dirty="0">
                <a:latin typeface="Cambria" panose="02040503050406030204" pitchFamily="18" charset="0"/>
                <a:ea typeface="Cambria" panose="02040503050406030204" pitchFamily="18" charset="0"/>
              </a:rPr>
              <a:t>DIFFERENCE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131A8E-59DA-A571-8CA5-397ED8A82A16}"/>
                  </a:ext>
                </a:extLst>
              </p:cNvPr>
              <p:cNvSpPr/>
              <p:nvPr/>
            </p:nvSpPr>
            <p:spPr>
              <a:xfrm>
                <a:off x="8528452" y="3694222"/>
                <a:ext cx="2337788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PH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PH" sz="4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131A8E-59DA-A571-8CA5-397ED8A82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452" y="3694222"/>
                <a:ext cx="2337788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AC24AC-FAA3-F1B4-FB01-FDCC77953670}"/>
                  </a:ext>
                </a:extLst>
              </p:cNvPr>
              <p:cNvSpPr/>
              <p:nvPr/>
            </p:nvSpPr>
            <p:spPr>
              <a:xfrm>
                <a:off x="3401006" y="3627321"/>
                <a:ext cx="2337788" cy="7078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PH" sz="4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PH" sz="40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</m:oMath>
                  </m:oMathPara>
                </a14:m>
                <a:endParaRPr lang="en-PH" sz="40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2AC24AC-FAA3-F1B4-FB01-FDCC77953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006" y="3627321"/>
                <a:ext cx="233778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2FD186-A411-1C66-1BF4-18F867B5FF00}"/>
                  </a:ext>
                </a:extLst>
              </p:cNvPr>
              <p:cNvSpPr/>
              <p:nvPr/>
            </p:nvSpPr>
            <p:spPr>
              <a:xfrm>
                <a:off x="2686008" y="4597547"/>
                <a:ext cx="832085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PH" sz="4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𝟓𝟎</m:t>
                          </m:r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𝟒𝟎</m:t>
                          </m:r>
                        </m:e>
                      </m:d>
                      <m:r>
                        <a:rPr lang="en-PH" sz="4800" b="1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PH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PH" sz="4800" b="1" i="1" smtClean="0"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en-PH" sz="4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𝟓𝟎</m:t>
                          </m:r>
                          <m:r>
                            <a:rPr lang="en-PH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𝟒𝟎</m:t>
                          </m:r>
                        </m:e>
                      </m:d>
                    </m:oMath>
                  </m:oMathPara>
                </a14:m>
                <a:endParaRPr lang="en-PH" sz="4800" b="1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2FD186-A411-1C66-1BF4-18F867B5F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08" y="4597547"/>
                <a:ext cx="832085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6AEABC5-DB40-F9F5-D43D-A74F1997DA1B}"/>
                  </a:ext>
                </a:extLst>
              </p:cNvPr>
              <p:cNvSpPr/>
              <p:nvPr/>
            </p:nvSpPr>
            <p:spPr>
              <a:xfrm>
                <a:off x="5006911" y="1304874"/>
                <a:ext cx="4333032" cy="1225868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600" b="0" i="1" dirty="0" smtClean="0">
                        <a:latin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US" sz="6600" b="0" i="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6600" b="0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endParaRPr lang="en-PH" sz="6600" dirty="0"/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6AEABC5-DB40-F9F5-D43D-A74F1997D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1" y="1304874"/>
                <a:ext cx="4333032" cy="1225868"/>
              </a:xfrm>
              <a:prstGeom prst="roundRect">
                <a:avLst/>
              </a:prstGeom>
              <a:blipFill>
                <a:blip r:embed="rId6"/>
                <a:stretch>
                  <a:fillRect t="-12438" b="-328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167EE4-64D1-C9ED-5A7C-D4640DE3FD78}"/>
                  </a:ext>
                </a:extLst>
              </p:cNvPr>
              <p:cNvSpPr/>
              <p:nvPr/>
            </p:nvSpPr>
            <p:spPr>
              <a:xfrm>
                <a:off x="4048691" y="5701091"/>
                <a:ext cx="5815961" cy="83099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PH" sz="4800" b="1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PH" sz="4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PH" sz="48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𝟗𝟎</m:t>
                      </m:r>
                    </m:oMath>
                  </m:oMathPara>
                </a14:m>
                <a:endParaRPr lang="en-PH" sz="4800" b="1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167EE4-64D1-C9ED-5A7C-D4640DE3FD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691" y="5701091"/>
                <a:ext cx="5815961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74B28A3-5BA0-F466-B3DC-B20ECAE5406E}"/>
              </a:ext>
            </a:extLst>
          </p:cNvPr>
          <p:cNvSpPr txBox="1"/>
          <p:nvPr/>
        </p:nvSpPr>
        <p:spPr>
          <a:xfrm>
            <a:off x="2686008" y="215146"/>
            <a:ext cx="37677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TRY THIS:</a:t>
            </a:r>
          </a:p>
        </p:txBody>
      </p:sp>
    </p:spTree>
    <p:extLst>
      <p:ext uri="{BB962C8B-B14F-4D97-AF65-F5344CB8AC3E}">
        <p14:creationId xmlns:p14="http://schemas.microsoft.com/office/powerpoint/2010/main" val="23934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7A3E89-5ABD-AB5D-274C-A12DBB1D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407" y="1834647"/>
            <a:ext cx="5099238" cy="503720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A691D-086F-9EE5-1071-F8E45B215DA9}"/>
              </a:ext>
            </a:extLst>
          </p:cNvPr>
          <p:cNvSpPr txBox="1"/>
          <p:nvPr/>
        </p:nvSpPr>
        <p:spPr>
          <a:xfrm>
            <a:off x="3701437" y="1419149"/>
            <a:ext cx="6832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https://www.geogebra.org/m/K5CEeBEu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2262F4-58B1-3155-F009-1585856BA7BA}"/>
              </a:ext>
            </a:extLst>
          </p:cNvPr>
          <p:cNvSpPr txBox="1">
            <a:spLocks/>
          </p:cNvSpPr>
          <p:nvPr/>
        </p:nvSpPr>
        <p:spPr>
          <a:xfrm>
            <a:off x="7971861" y="2161884"/>
            <a:ext cx="3783396" cy="4382729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3200" dirty="0"/>
              <a:t>An interactive geometry tool, where students can dynamically adjust triangle side lengths to observe when they do and don’t meet the Triangle Inequality Theorem.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3E5CCA-A897-166D-4BA5-49B4BD3D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44" y="225125"/>
            <a:ext cx="7592132" cy="11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9BF748-8DFA-48B9-C78F-05EEEDD55FE1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35680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089B1-9C35-1B4B-72C3-DE345B8235B0}"/>
              </a:ext>
            </a:extLst>
          </p:cNvPr>
          <p:cNvSpPr txBox="1"/>
          <p:nvPr/>
        </p:nvSpPr>
        <p:spPr>
          <a:xfrm>
            <a:off x="2850044" y="303047"/>
            <a:ext cx="8966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Word Problem:</a:t>
            </a:r>
            <a:endParaRPr lang="en-US" sz="2800" dirty="0">
              <a:ln w="28575">
                <a:solidFill>
                  <a:schemeClr val="tx1"/>
                </a:solidFill>
              </a:ln>
              <a:solidFill>
                <a:srgbClr val="92D05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97741-6B49-110D-7CAF-4B265010A8CF}"/>
              </a:ext>
            </a:extLst>
          </p:cNvPr>
          <p:cNvSpPr txBox="1"/>
          <p:nvPr/>
        </p:nvSpPr>
        <p:spPr>
          <a:xfrm>
            <a:off x="2850044" y="1275345"/>
            <a:ext cx="879334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 architect is designing a triangular support beam for a bridge. The two shorter sides of the beam must be 15 meters and  22 meters long. What is the minimum length the third side could be while still forming a valid triangle? What is the maximum length it could be?</a:t>
            </a:r>
          </a:p>
        </p:txBody>
      </p:sp>
    </p:spTree>
    <p:extLst>
      <p:ext uri="{BB962C8B-B14F-4D97-AF65-F5344CB8AC3E}">
        <p14:creationId xmlns:p14="http://schemas.microsoft.com/office/powerpoint/2010/main" val="4793373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3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3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3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3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662334" y="149513"/>
            <a:ext cx="35880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PRACTICE</a:t>
            </a:r>
          </a:p>
          <a:p>
            <a:pPr algn="ctr"/>
            <a:r>
              <a:rPr lang="en-US" sz="4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EXERCISE: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83445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measure of two sides of a triangle are given. Between what two numbers must the length of the third side fall.</a:t>
            </a:r>
          </a:p>
        </p:txBody>
      </p:sp>
      <p:pic>
        <p:nvPicPr>
          <p:cNvPr id="45" name="Graphic 44" descr="Badge 1 with solid fill">
            <a:extLst>
              <a:ext uri="{FF2B5EF4-FFF2-40B4-BE49-F238E27FC236}">
                <a16:creationId xmlns:a16="http://schemas.microsoft.com/office/drawing/2014/main" id="{75D57C7B-F0D6-783A-E806-C6411C2ED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2334" y="1803140"/>
            <a:ext cx="914400" cy="914400"/>
          </a:xfrm>
          <a:prstGeom prst="rect">
            <a:avLst/>
          </a:prstGeom>
        </p:spPr>
      </p:pic>
      <p:pic>
        <p:nvPicPr>
          <p:cNvPr id="6" name="Graphic 5" descr="Badge with solid fill">
            <a:extLst>
              <a:ext uri="{FF2B5EF4-FFF2-40B4-BE49-F238E27FC236}">
                <a16:creationId xmlns:a16="http://schemas.microsoft.com/office/drawing/2014/main" id="{E089D051-8059-A077-47D1-67BA2AA67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5758" y="182164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B942AA3-F7DB-DEAF-45D5-518FACE7EF63}"/>
                  </a:ext>
                </a:extLst>
              </p:cNvPr>
              <p:cNvSpPr/>
              <p:nvPr/>
            </p:nvSpPr>
            <p:spPr>
              <a:xfrm>
                <a:off x="3620277" y="1834691"/>
                <a:ext cx="3075993" cy="85129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𝟔𝟐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B942AA3-F7DB-DEAF-45D5-518FACE7E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7" y="1834691"/>
                <a:ext cx="3075993" cy="85129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51850EE-3D17-F159-F990-DD398A071B7C}"/>
                  </a:ext>
                </a:extLst>
              </p:cNvPr>
              <p:cNvSpPr/>
              <p:nvPr/>
            </p:nvSpPr>
            <p:spPr>
              <a:xfrm>
                <a:off x="8602052" y="1884751"/>
                <a:ext cx="3036334" cy="85129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𝟏𝟒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51850EE-3D17-F159-F990-DD398A071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052" y="1884751"/>
                <a:ext cx="3036334" cy="85129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FC2AFF8-FBAE-79A0-B688-FEB6D0204111}"/>
              </a:ext>
            </a:extLst>
          </p:cNvPr>
          <p:cNvSpPr txBox="1"/>
          <p:nvPr/>
        </p:nvSpPr>
        <p:spPr>
          <a:xfrm>
            <a:off x="2552062" y="4250132"/>
            <a:ext cx="9287244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 a construction project, three support cables need to form a triangle. Two of the cables are already in place, measuring 28 feet and 33 feet. What is the shortest length the third cable could be while still forming a triangle? What is the longest it could be?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6E4E5E-111A-0A46-83A2-F1641D7C9D25}"/>
              </a:ext>
            </a:extLst>
          </p:cNvPr>
          <p:cNvSpPr txBox="1">
            <a:spLocks/>
          </p:cNvSpPr>
          <p:nvPr/>
        </p:nvSpPr>
        <p:spPr>
          <a:xfrm>
            <a:off x="2780522" y="3071611"/>
            <a:ext cx="9058784" cy="8459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Read, analyze, and answer the given word problem in your notebook.</a:t>
            </a:r>
          </a:p>
        </p:txBody>
      </p:sp>
      <p:pic>
        <p:nvPicPr>
          <p:cNvPr id="3" name="10 Minute Timer">
            <a:hlinkClick r:id="" action="ppaction://media"/>
            <a:extLst>
              <a:ext uri="{FF2B5EF4-FFF2-40B4-BE49-F238E27FC236}">
                <a16:creationId xmlns:a16="http://schemas.microsoft.com/office/drawing/2014/main" id="{87B60580-A349-E5B3-219F-0DDE894F6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92" y="5477068"/>
            <a:ext cx="2327853" cy="13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86611" y="256002"/>
            <a:ext cx="4579455" cy="1700324"/>
          </a:xfrm>
          <a:prstGeom prst="rect">
            <a:avLst/>
          </a:prstGeom>
          <a:solidFill>
            <a:schemeClr val="accent6"/>
          </a:solidFill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24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480438" y="321334"/>
            <a:ext cx="4991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SIDE-ANGLE </a:t>
            </a:r>
          </a:p>
          <a:p>
            <a:pPr algn="ctr"/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INEQUALITY THEOREM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46F9B9-7387-C9CC-1C89-6F255B0651DD}"/>
              </a:ext>
            </a:extLst>
          </p:cNvPr>
          <p:cNvSpPr txBox="1">
            <a:spLocks/>
          </p:cNvSpPr>
          <p:nvPr/>
        </p:nvSpPr>
        <p:spPr>
          <a:xfrm>
            <a:off x="2686611" y="1956326"/>
            <a:ext cx="4588028" cy="445374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In a triangle, if one side is longer than the other side, then the angle opposite the longer side is the larger angle.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FF2FB-C8F5-695D-081A-07D94AF06E8E}"/>
              </a:ext>
            </a:extLst>
          </p:cNvPr>
          <p:cNvSpPr txBox="1">
            <a:spLocks/>
          </p:cNvSpPr>
          <p:nvPr/>
        </p:nvSpPr>
        <p:spPr>
          <a:xfrm>
            <a:off x="7480812" y="256002"/>
            <a:ext cx="4579455" cy="1700324"/>
          </a:xfrm>
          <a:prstGeom prst="rect">
            <a:avLst/>
          </a:prstGeom>
          <a:solidFill>
            <a:schemeClr val="accent6"/>
          </a:solidFill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24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93C21-BE22-DB4F-3349-2D64B3379830}"/>
              </a:ext>
            </a:extLst>
          </p:cNvPr>
          <p:cNvSpPr txBox="1"/>
          <p:nvPr/>
        </p:nvSpPr>
        <p:spPr>
          <a:xfrm>
            <a:off x="7274639" y="321334"/>
            <a:ext cx="49917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ANGLE-SIDE</a:t>
            </a:r>
          </a:p>
          <a:p>
            <a:pPr algn="ctr"/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INEQUALITY THEOREM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619023-D4D4-0EFC-D730-656D8324501A}"/>
              </a:ext>
            </a:extLst>
          </p:cNvPr>
          <p:cNvSpPr txBox="1">
            <a:spLocks/>
          </p:cNvSpPr>
          <p:nvPr/>
        </p:nvSpPr>
        <p:spPr>
          <a:xfrm>
            <a:off x="7480812" y="1956326"/>
            <a:ext cx="4588028" cy="445374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In a triangle, if one angle is larger than the other angle, then the side opposite the larger angle is the longer side.</a:t>
            </a:r>
          </a:p>
        </p:txBody>
      </p:sp>
    </p:spTree>
    <p:extLst>
      <p:ext uri="{BB962C8B-B14F-4D97-AF65-F5344CB8AC3E}">
        <p14:creationId xmlns:p14="http://schemas.microsoft.com/office/powerpoint/2010/main" val="94253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696547" y="93306"/>
            <a:ext cx="358807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3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730761" y="282484"/>
            <a:ext cx="3588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EXPANDED OPPORTUNITY: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9EED1C3-8FA9-CA4A-7507-5990BC7B5E73}"/>
              </a:ext>
            </a:extLst>
          </p:cNvPr>
          <p:cNvSpPr txBox="1">
            <a:spLocks/>
          </p:cNvSpPr>
          <p:nvPr/>
        </p:nvSpPr>
        <p:spPr>
          <a:xfrm>
            <a:off x="6318838" y="83445"/>
            <a:ext cx="5802433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measure of two sides of a triangle are given. Between what two numbers must the length of the third side fall.</a:t>
            </a:r>
          </a:p>
        </p:txBody>
      </p:sp>
      <p:pic>
        <p:nvPicPr>
          <p:cNvPr id="45" name="Graphic 44" descr="Badge 1 with solid fill">
            <a:extLst>
              <a:ext uri="{FF2B5EF4-FFF2-40B4-BE49-F238E27FC236}">
                <a16:creationId xmlns:a16="http://schemas.microsoft.com/office/drawing/2014/main" id="{75D57C7B-F0D6-783A-E806-C6411C2ED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2334" y="1803140"/>
            <a:ext cx="914400" cy="914400"/>
          </a:xfrm>
          <a:prstGeom prst="rect">
            <a:avLst/>
          </a:prstGeom>
        </p:spPr>
      </p:pic>
      <p:pic>
        <p:nvPicPr>
          <p:cNvPr id="6" name="Graphic 5" descr="Badge with solid fill">
            <a:extLst>
              <a:ext uri="{FF2B5EF4-FFF2-40B4-BE49-F238E27FC236}">
                <a16:creationId xmlns:a16="http://schemas.microsoft.com/office/drawing/2014/main" id="{E089D051-8059-A077-47D1-67BA2AA67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5758" y="182164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B942AA3-F7DB-DEAF-45D5-518FACE7EF63}"/>
                  </a:ext>
                </a:extLst>
              </p:cNvPr>
              <p:cNvSpPr/>
              <p:nvPr/>
            </p:nvSpPr>
            <p:spPr>
              <a:xfrm>
                <a:off x="3620277" y="1834691"/>
                <a:ext cx="3075993" cy="85129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𝟑𝟔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B942AA3-F7DB-DEAF-45D5-518FACE7E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7" y="1834691"/>
                <a:ext cx="3075993" cy="8512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51850EE-3D17-F159-F990-DD398A071B7C}"/>
                  </a:ext>
                </a:extLst>
              </p:cNvPr>
              <p:cNvSpPr/>
              <p:nvPr/>
            </p:nvSpPr>
            <p:spPr>
              <a:xfrm>
                <a:off x="8602052" y="1884751"/>
                <a:ext cx="3036334" cy="85129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𝟒𝟎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0" smtClean="0">
                          <a:latin typeface="Cambria Math" panose="02040503050406030204" pitchFamily="18" charset="0"/>
                        </a:rPr>
                        <m:t>𝐚𝐧𝐝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𝟒𝟎</m:t>
                      </m:r>
                    </m:oMath>
                  </m:oMathPara>
                </a14:m>
                <a:endParaRPr lang="en-PH" sz="4400" dirty="0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51850EE-3D17-F159-F990-DD398A071B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052" y="1884751"/>
                <a:ext cx="3036334" cy="8512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FC2AFF8-FBAE-79A0-B688-FEB6D0204111}"/>
              </a:ext>
            </a:extLst>
          </p:cNvPr>
          <p:cNvSpPr txBox="1"/>
          <p:nvPr/>
        </p:nvSpPr>
        <p:spPr>
          <a:xfrm>
            <a:off x="2552062" y="4250132"/>
            <a:ext cx="9287244" cy="22467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 aerospace engineer is designing a triangular stabilizer for a new aircraft. Two sides of the stabilizer are set at 25 meters and 32 meters. Using the Triangle Inequality Theorem, determine the range of possible lengths for the third side.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86E4E5E-111A-0A46-83A2-F1641D7C9D25}"/>
              </a:ext>
            </a:extLst>
          </p:cNvPr>
          <p:cNvSpPr txBox="1">
            <a:spLocks/>
          </p:cNvSpPr>
          <p:nvPr/>
        </p:nvSpPr>
        <p:spPr>
          <a:xfrm>
            <a:off x="2780522" y="3071611"/>
            <a:ext cx="9058784" cy="8459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Read, analyze, and answer the given word problem in your notebook.</a:t>
            </a:r>
          </a:p>
        </p:txBody>
      </p:sp>
    </p:spTree>
    <p:extLst>
      <p:ext uri="{BB962C8B-B14F-4D97-AF65-F5344CB8AC3E}">
        <p14:creationId xmlns:p14="http://schemas.microsoft.com/office/powerpoint/2010/main" val="29395106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6B419-392C-2B2E-3CBF-14BBB9AE4CA4}"/>
              </a:ext>
            </a:extLst>
          </p:cNvPr>
          <p:cNvSpPr txBox="1"/>
          <p:nvPr/>
        </p:nvSpPr>
        <p:spPr>
          <a:xfrm>
            <a:off x="2700168" y="1660923"/>
            <a:ext cx="93990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What is one key takeaway from today’s lesson about the Triangle Inequality Theorem?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What was one reasoning strategy that helped you solve problems today?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Why is it important to carefully determine the third side of a triangle, and how does this relate to making careful decisions in your life?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22D777-DB67-1810-0795-C934BACA30F4}"/>
              </a:ext>
            </a:extLst>
          </p:cNvPr>
          <p:cNvSpPr txBox="1">
            <a:spLocks/>
          </p:cNvSpPr>
          <p:nvPr/>
        </p:nvSpPr>
        <p:spPr>
          <a:xfrm>
            <a:off x="2692926" y="152267"/>
            <a:ext cx="545840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5F1DF-36DF-36D6-ACA3-E984CC96B493}"/>
              </a:ext>
            </a:extLst>
          </p:cNvPr>
          <p:cNvSpPr txBox="1"/>
          <p:nvPr/>
        </p:nvSpPr>
        <p:spPr>
          <a:xfrm>
            <a:off x="2775347" y="372118"/>
            <a:ext cx="529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REFLECTION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7EDBB3-1ECF-8F61-9A7D-034BCD664231}"/>
              </a:ext>
            </a:extLst>
          </p:cNvPr>
          <p:cNvSpPr txBox="1">
            <a:spLocks/>
          </p:cNvSpPr>
          <p:nvPr/>
        </p:nvSpPr>
        <p:spPr>
          <a:xfrm>
            <a:off x="8151334" y="152267"/>
            <a:ext cx="4002831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0713B39D-6FFC-5E39-62F9-B210595A8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804" y="81072"/>
            <a:ext cx="3961890" cy="157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53D35038-6FE9-B7F3-F5F3-2A10CF2E9A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6700" y="44966"/>
            <a:ext cx="2969202" cy="167017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Triangle Inequality Theorem </a:t>
            </a: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6B419-392C-2B2E-3CBF-14BBB9AE4CA4}"/>
              </a:ext>
            </a:extLst>
          </p:cNvPr>
          <p:cNvSpPr txBox="1"/>
          <p:nvPr/>
        </p:nvSpPr>
        <p:spPr>
          <a:xfrm>
            <a:off x="2700168" y="1660923"/>
            <a:ext cx="939903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What is one key takeaway from today’s lesson about the Triangle Inequality Theorem?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What was one reasoning strategy that helped you solve problems today?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Why is it important to carefully determine the third side of a triangle, and how does this relate to making careful decisions in your life?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22D777-DB67-1810-0795-C934BACA30F4}"/>
              </a:ext>
            </a:extLst>
          </p:cNvPr>
          <p:cNvSpPr txBox="1">
            <a:spLocks/>
          </p:cNvSpPr>
          <p:nvPr/>
        </p:nvSpPr>
        <p:spPr>
          <a:xfrm>
            <a:off x="2692926" y="152267"/>
            <a:ext cx="5458408" cy="1455574"/>
          </a:xfrm>
          <a:prstGeom prst="rect">
            <a:avLst/>
          </a:prstGeom>
          <a:solidFill>
            <a:srgbClr val="92D050"/>
          </a:solidFill>
          <a:ln w="76200">
            <a:solidFill>
              <a:srgbClr val="92D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5F1DF-36DF-36D6-ACA3-E984CC96B493}"/>
              </a:ext>
            </a:extLst>
          </p:cNvPr>
          <p:cNvSpPr txBox="1"/>
          <p:nvPr/>
        </p:nvSpPr>
        <p:spPr>
          <a:xfrm>
            <a:off x="2775347" y="372118"/>
            <a:ext cx="5293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SHARING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7EDBB3-1ECF-8F61-9A7D-034BCD664231}"/>
              </a:ext>
            </a:extLst>
          </p:cNvPr>
          <p:cNvSpPr txBox="1">
            <a:spLocks/>
          </p:cNvSpPr>
          <p:nvPr/>
        </p:nvSpPr>
        <p:spPr>
          <a:xfrm>
            <a:off x="8151334" y="152267"/>
            <a:ext cx="4002831" cy="14555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AD35DE2-49DB-471B-955D-8EFAE263EEFF}"/>
              </a:ext>
            </a:extLst>
          </p:cNvPr>
          <p:cNvSpPr txBox="1">
            <a:spLocks/>
          </p:cNvSpPr>
          <p:nvPr/>
        </p:nvSpPr>
        <p:spPr>
          <a:xfrm>
            <a:off x="0" y="373392"/>
            <a:ext cx="12192000" cy="1042260"/>
          </a:xfrm>
          <a:prstGeom prst="rect">
            <a:avLst/>
          </a:prstGeom>
          <a:solidFill>
            <a:srgbClr val="55A22E"/>
          </a:solidFill>
          <a:ln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Intended Learning Outcome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DE216-C4FD-4D79-B245-ABF5033AD363}"/>
              </a:ext>
            </a:extLst>
          </p:cNvPr>
          <p:cNvSpPr txBox="1">
            <a:spLocks/>
          </p:cNvSpPr>
          <p:nvPr/>
        </p:nvSpPr>
        <p:spPr>
          <a:xfrm>
            <a:off x="451945" y="2070540"/>
            <a:ext cx="11288110" cy="3720662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q"/>
            </a:pPr>
            <a:r>
              <a:rPr lang="en-US" sz="3200" dirty="0">
                <a:ln w="28575">
                  <a:noFill/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Apply the Triangle Inequality Theorem to prove Triangle Inequalities while scheduling regular breaks for introspection and improvement of reasoning skills.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A86A1-F958-33D1-C8D3-7619180AD40D}"/>
              </a:ext>
            </a:extLst>
          </p:cNvPr>
          <p:cNvSpPr txBox="1"/>
          <p:nvPr/>
        </p:nvSpPr>
        <p:spPr>
          <a:xfrm>
            <a:off x="0" y="1283993"/>
            <a:ext cx="154888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981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690DD7-6A9D-F9DC-9169-644FE0480115}"/>
              </a:ext>
            </a:extLst>
          </p:cNvPr>
          <p:cNvSpPr txBox="1">
            <a:spLocks/>
          </p:cNvSpPr>
          <p:nvPr/>
        </p:nvSpPr>
        <p:spPr>
          <a:xfrm>
            <a:off x="2892784" y="256002"/>
            <a:ext cx="8881241" cy="882333"/>
          </a:xfrm>
          <a:prstGeom prst="rect">
            <a:avLst/>
          </a:prstGeom>
          <a:noFill/>
          <a:ln w="762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srgbClr val="00B050"/>
              </a:buClr>
            </a:pPr>
            <a:endParaRPr lang="en-US" sz="3200" dirty="0">
              <a:ln w="28575">
                <a:noFill/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ECFC2E0-E2C6-4C43-99F9-7AB0523C4D2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2480441" cy="6858000"/>
          </a:xfrm>
          <a:prstGeom prst="rect">
            <a:avLst/>
          </a:prstGeom>
          <a:solidFill>
            <a:srgbClr val="55A22E"/>
          </a:solidFill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INTENDED LEARNING OUTCOME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  <a:p>
            <a:pPr algn="ctr"/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Apply the </a:t>
            </a:r>
            <a:r>
              <a:rPr lang="en-US" sz="2400" b="1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Cambria" panose="02040503050406030204" pitchFamily="18" charset="0"/>
              </a:rPr>
              <a:t>Side-Angle Inequality Theorem and Angle-Side Inequality Theorem</a:t>
            </a:r>
            <a:r>
              <a:rPr lang="en-US" sz="2400" dirty="0">
                <a:ln w="9525">
                  <a:solidFill>
                    <a:srgbClr val="FFFF00"/>
                  </a:solidFill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n w="28575">
                  <a:noFill/>
                </a:ln>
                <a:solidFill>
                  <a:schemeClr val="bg1"/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to prove Triangle Inequalities while scheduling regular breaks for introspection and improvement of reasoning skills.</a:t>
            </a:r>
          </a:p>
          <a:p>
            <a:pPr algn="ctr"/>
            <a:endParaRPr lang="en-US" sz="2800" dirty="0">
              <a:ln w="28575">
                <a:noFill/>
              </a:ln>
              <a:solidFill>
                <a:schemeClr val="bg1"/>
              </a:solidFill>
              <a:latin typeface="Abadi" panose="020B06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4379E-9427-1C6F-C6C5-E603ED8BC96E}"/>
              </a:ext>
            </a:extLst>
          </p:cNvPr>
          <p:cNvSpPr txBox="1"/>
          <p:nvPr/>
        </p:nvSpPr>
        <p:spPr>
          <a:xfrm>
            <a:off x="2850045" y="202000"/>
            <a:ext cx="8966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tx1"/>
                  </a:solidFill>
                </a:ln>
                <a:solidFill>
                  <a:srgbClr val="92D050"/>
                </a:solidFill>
                <a:latin typeface="Cooper Black" panose="0208090404030B020404" pitchFamily="18" charset="0"/>
                <a:ea typeface="Cambria" panose="02040503050406030204" pitchFamily="18" charset="0"/>
              </a:rPr>
              <a:t>Example: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25F5D2-BF7B-AD27-8F58-0A1720C5DDC2}"/>
              </a:ext>
            </a:extLst>
          </p:cNvPr>
          <p:cNvSpPr txBox="1">
            <a:spLocks/>
          </p:cNvSpPr>
          <p:nvPr/>
        </p:nvSpPr>
        <p:spPr>
          <a:xfrm>
            <a:off x="7206009" y="1860898"/>
            <a:ext cx="4810619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longest?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𝐵𝐶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80650022-EF66-59F7-BFBA-E30813694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10" y="2837643"/>
                <a:ext cx="4810619" cy="864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itle 1">
            <a:extLst>
              <a:ext uri="{FF2B5EF4-FFF2-40B4-BE49-F238E27FC236}">
                <a16:creationId xmlns:a16="http://schemas.microsoft.com/office/drawing/2014/main" id="{F7B4FBE0-3046-6171-AC2A-7246F2350B27}"/>
              </a:ext>
            </a:extLst>
          </p:cNvPr>
          <p:cNvSpPr txBox="1">
            <a:spLocks/>
          </p:cNvSpPr>
          <p:nvPr/>
        </p:nvSpPr>
        <p:spPr>
          <a:xfrm>
            <a:off x="7206009" y="4429369"/>
            <a:ext cx="4810618" cy="956743"/>
          </a:xfrm>
          <a:prstGeom prst="rect">
            <a:avLst/>
          </a:prstGeom>
          <a:noFill/>
          <a:ln w="38100">
            <a:solidFill>
              <a:srgbClr val="55A22E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Which side is the shortest?</a:t>
            </a:r>
            <a:endParaRPr lang="en-PH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solidFill>
                <a:srgbClr val="55A22E"/>
              </a:solidFill>
              <a:ln w="38100">
                <a:solidFill>
                  <a:srgbClr val="55A22E"/>
                </a:solidFill>
              </a:ln>
            </p:spPr>
            <p:txBody>
              <a:bodyPr anchor="ctr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PH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𝐴𝐶</m:t>
                          </m:r>
                        </m:e>
                      </m:acc>
                    </m:oMath>
                  </m:oMathPara>
                </a14:m>
                <a:endParaRPr lang="en-US" sz="3600" dirty="0">
                  <a:ln w="28575">
                    <a:noFill/>
                  </a:ln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62F86E33-AE5E-B71B-A871-B7B75DB22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009" y="5395449"/>
                <a:ext cx="4810619" cy="864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55A22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3D0744E-B525-087B-780F-594BA30751E7}"/>
              </a:ext>
            </a:extLst>
          </p:cNvPr>
          <p:cNvGrpSpPr/>
          <p:nvPr/>
        </p:nvGrpSpPr>
        <p:grpSpPr>
          <a:xfrm>
            <a:off x="2641551" y="1511546"/>
            <a:ext cx="4544807" cy="4142805"/>
            <a:chOff x="1120662" y="1131894"/>
            <a:chExt cx="4169314" cy="3987559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6E0C904-102C-D2AE-DB63-2B5213B361EB}"/>
                </a:ext>
              </a:extLst>
            </p:cNvPr>
            <p:cNvSpPr/>
            <p:nvPr/>
          </p:nvSpPr>
          <p:spPr>
            <a:xfrm>
              <a:off x="1623208" y="1778324"/>
              <a:ext cx="3276177" cy="2880312"/>
            </a:xfrm>
            <a:prstGeom prst="triangle">
              <a:avLst>
                <a:gd name="adj" fmla="val 49112"/>
              </a:avLst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435151-0234-1640-FAF7-A974E4754188}"/>
                    </a:ext>
                  </a:extLst>
                </p:cNvPr>
                <p:cNvSpPr txBox="1"/>
                <p:nvPr/>
              </p:nvSpPr>
              <p:spPr>
                <a:xfrm>
                  <a:off x="1120662" y="4534678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435151-0234-1640-FAF7-A974E47541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662" y="4534678"/>
                  <a:ext cx="513348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CB0D193-18FF-D140-6F55-5B1C23A694FF}"/>
                    </a:ext>
                  </a:extLst>
                </p:cNvPr>
                <p:cNvSpPr txBox="1"/>
                <p:nvPr/>
              </p:nvSpPr>
              <p:spPr>
                <a:xfrm>
                  <a:off x="3004622" y="1131894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CB0D193-18FF-D140-6F55-5B1C23A694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622" y="1131894"/>
                  <a:ext cx="513348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427E9A2-3682-01B1-2403-24BF3A05865A}"/>
                    </a:ext>
                  </a:extLst>
                </p:cNvPr>
                <p:cNvSpPr txBox="1"/>
                <p:nvPr/>
              </p:nvSpPr>
              <p:spPr>
                <a:xfrm>
                  <a:off x="4776628" y="4534678"/>
                  <a:ext cx="51334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427E9A2-3682-01B1-2403-24BF3A0586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6628" y="4534678"/>
                  <a:ext cx="513348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7E1F1-BA2A-07FB-CAEC-F580C76F2CA6}"/>
                    </a:ext>
                  </a:extLst>
                </p:cNvPr>
                <p:cNvSpPr txBox="1"/>
                <p:nvPr/>
              </p:nvSpPr>
              <p:spPr>
                <a:xfrm>
                  <a:off x="2707764" y="2265003"/>
                  <a:ext cx="105665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𝟔𝟕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597E1F1-BA2A-07FB-CAEC-F580C76F2C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764" y="2265003"/>
                  <a:ext cx="1056650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71500D4-8808-C770-A38F-8EA52B4B3E48}"/>
                    </a:ext>
                  </a:extLst>
                </p:cNvPr>
                <p:cNvSpPr txBox="1"/>
                <p:nvPr/>
              </p:nvSpPr>
              <p:spPr>
                <a:xfrm>
                  <a:off x="1790499" y="4142696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𝟓𝟑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71500D4-8808-C770-A38F-8EA52B4B3E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0499" y="4142696"/>
                  <a:ext cx="78606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1DB2BE-90C5-CF27-0D7E-17E264BEDCAC}"/>
                    </a:ext>
                  </a:extLst>
                </p:cNvPr>
                <p:cNvSpPr txBox="1"/>
                <p:nvPr/>
              </p:nvSpPr>
              <p:spPr>
                <a:xfrm>
                  <a:off x="3877802" y="4125761"/>
                  <a:ext cx="78606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</m:t>
                        </m:r>
                        <m:r>
                          <a:rPr lang="en-PH" sz="32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PH" sz="32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1DB2BE-90C5-CF27-0D7E-17E264BEDC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802" y="4125761"/>
                  <a:ext cx="786063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316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F271E3368844A88C17D94C40675C2" ma:contentTypeVersion="6" ma:contentTypeDescription="Create a new document." ma:contentTypeScope="" ma:versionID="f7aba23e9a98451ffad14a4eebb040e4">
  <xsd:schema xmlns:xsd="http://www.w3.org/2001/XMLSchema" xmlns:xs="http://www.w3.org/2001/XMLSchema" xmlns:p="http://schemas.microsoft.com/office/2006/metadata/properties" xmlns:ns2="18e9e955-2702-4a97-9fe0-c50f328848bc" targetNamespace="http://schemas.microsoft.com/office/2006/metadata/properties" ma:root="true" ma:fieldsID="6b085816b3dc99b1a78554fa863c9041" ns2:_="">
    <xsd:import namespace="18e9e955-2702-4a97-9fe0-c50f328848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9e955-2702-4a97-9fe0-c50f32884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2135E1-FBC6-485D-A371-D2A02BFADC7C}">
  <ds:schemaRefs>
    <ds:schemaRef ds:uri="http://www.w3.org/XML/1998/namespace"/>
    <ds:schemaRef ds:uri="http://purl.org/dc/elements/1.1/"/>
    <ds:schemaRef ds:uri="http://purl.org/dc/dcmitype/"/>
    <ds:schemaRef ds:uri="a357f53f-29db-41d2-bba3-beddabaa4152"/>
    <ds:schemaRef ds:uri="http://schemas.microsoft.com/office/2006/documentManagement/types"/>
    <ds:schemaRef ds:uri="313725b6-95fd-43da-b95b-81413093d975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FFA2AAD-0BB3-4827-8A6D-9DFF97FE4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AD2F6B-3F6F-475C-BEAF-25AF7DD16E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e9e955-2702-4a97-9fe0-c50f32884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3121</TotalTime>
  <Words>5004</Words>
  <Application>Microsoft Office PowerPoint</Application>
  <PresentationFormat>Widescreen</PresentationFormat>
  <Paragraphs>1009</Paragraphs>
  <Slides>83</Slides>
  <Notes>59</Notes>
  <HiddenSlides>3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Abadi</vt:lpstr>
      <vt:lpstr>Arial</vt:lpstr>
      <vt:lpstr>Arial Narrow</vt:lpstr>
      <vt:lpstr>Calibri</vt:lpstr>
      <vt:lpstr>Calibri Light</vt:lpstr>
      <vt:lpstr>Cambria</vt:lpstr>
      <vt:lpstr>Cambria Math</vt:lpstr>
      <vt:lpstr>Cooper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Novielou C. Yumul</dc:creator>
  <cp:lastModifiedBy>Reichelle Fua</cp:lastModifiedBy>
  <cp:revision>43</cp:revision>
  <dcterms:created xsi:type="dcterms:W3CDTF">2022-02-03T10:17:30Z</dcterms:created>
  <dcterms:modified xsi:type="dcterms:W3CDTF">2024-10-07T02:41:50Z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0x010100970F271E3368844A88C17D94C40675C2</vt:lpwstr>
  </property>
</Properties>
</file>